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51C7D4-04A6-45FB-989D-EEE632FBEDAB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B90D9D8-82B5-4B93-80C1-3E75A0F15B1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5%D0%BE%D0%BB%D1%8C%D0%B1%D0%B5%D1%80%D0%B3,_%D0%9B%D1%8E%D0%B4%D0%B2%D0%B8%D0%B3" TargetMode="External"/><Relationship Id="rId2" Type="http://schemas.openxmlformats.org/officeDocument/2006/relationships/hyperlink" Target="http://ru.wikipedia.org/wiki/%D0%9C%D0%BE%D1%81%D0%BA%D0%BE%D0%B2%D1%81%D0%BA%D0%B8%D0%B9_%D0%B3%D0%BE%D1%81%D1%83%D0%B4%D0%B0%D1%80%D1%81%D1%82%D0%B2%D0%B5%D0%BD%D0%BD%D1%8B%D0%B9_%D1%83%D0%BD%D0%B8%D0%B2%D0%B5%D1%80%D1%81%D0%B8%D1%82%D0%B5%D1%82_%D0%B8%D0%BC%D0%B5%D0%BD%D0%B8_%D0%9C._%D0%92._%D0%9B%D0%BE%D0%BC%D0%BE%D0%BD%D0%BE%D1%81%D0%BE%D0%B2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976" y="1052737"/>
            <a:ext cx="4102224" cy="25477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Денис Иванович</a:t>
            </a:r>
            <a:br>
              <a:rPr lang="ru-RU" dirty="0" smtClean="0"/>
            </a:br>
            <a:r>
              <a:rPr lang="ru-RU" dirty="0" smtClean="0"/>
              <a:t>Фонвизин.</a:t>
            </a:r>
            <a:br>
              <a:rPr lang="ru-RU" dirty="0" smtClean="0"/>
            </a:br>
            <a:r>
              <a:rPr lang="ru-RU" dirty="0" smtClean="0"/>
              <a:t>Комедия «Недоросль»</a:t>
            </a:r>
            <a:endParaRPr lang="ru-RU" dirty="0"/>
          </a:p>
        </p:txBody>
      </p:sp>
      <p:pic>
        <p:nvPicPr>
          <p:cNvPr id="3074" name="Picture 2" descr="Engraving Fonviz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3240360" cy="4320480"/>
          </a:xfrm>
          <a:prstGeom prst="rect">
            <a:avLst/>
          </a:prstGeom>
          <a:noFill/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Г-жа </a:t>
            </a:r>
            <a:r>
              <a:rPr lang="ru-RU" dirty="0" err="1" smtClean="0"/>
              <a:t>Простакова</a:t>
            </a:r>
            <a:r>
              <a:rPr lang="ru-RU" dirty="0" smtClean="0"/>
              <a:t>- желает, чтобы все было по её нраву и воле.</a:t>
            </a:r>
          </a:p>
          <a:p>
            <a:r>
              <a:rPr lang="ru-RU" dirty="0" smtClean="0"/>
              <a:t>Сын </a:t>
            </a:r>
            <a:r>
              <a:rPr lang="ru-RU" dirty="0" err="1" smtClean="0"/>
              <a:t>Митрофан</a:t>
            </a:r>
            <a:r>
              <a:rPr lang="ru-RU" dirty="0" smtClean="0"/>
              <a:t>- ленивый, эгоистичный .</a:t>
            </a:r>
          </a:p>
          <a:p>
            <a:r>
              <a:rPr lang="ru-RU" dirty="0" smtClean="0"/>
              <a:t>Брат Тарас Скотинин- больше всего любит своих свиней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Отрицательные персонажи:</a:t>
            </a:r>
            <a:endParaRPr lang="ru-RU" dirty="0"/>
          </a:p>
        </p:txBody>
      </p:sp>
      <p:pic>
        <p:nvPicPr>
          <p:cNvPr id="7170" name="Picture 2" descr="http://im4-tub-ru.yandex.net/i?id=149543842-4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04864"/>
            <a:ext cx="3384376" cy="4032448"/>
          </a:xfrm>
          <a:prstGeom prst="rect">
            <a:avLst/>
          </a:prstGeom>
          <a:noFill/>
        </p:spPr>
      </p:pic>
      <p:pic>
        <p:nvPicPr>
          <p:cNvPr id="7172" name="Picture 4" descr="http://im4-tub-ru.yandex.net/i?id=143598624-0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484784"/>
            <a:ext cx="1872208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7-tub-ru.yandex.net/i?id=136225399-5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336704" cy="4093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Autofit/>
          </a:bodyPr>
          <a:lstStyle/>
          <a:p>
            <a:r>
              <a:rPr lang="ru-RU" sz="3600" dirty="0" smtClean="0"/>
              <a:t>3 апреля 1744   -   1 декабря  1792</a:t>
            </a:r>
          </a:p>
          <a:p>
            <a:r>
              <a:rPr lang="ru-RU" sz="3600" dirty="0" smtClean="0"/>
              <a:t>В 1755—1760 годах он учился в дворянской гимназии при </a:t>
            </a:r>
            <a:r>
              <a:rPr lang="ru-RU" sz="3600" dirty="0" smtClean="0">
                <a:hlinkClick r:id="rId2" tooltip="Московский государственный университет имени М. В. Ломоносова"/>
              </a:rPr>
              <a:t>Московском университете</a:t>
            </a:r>
            <a:r>
              <a:rPr lang="ru-RU" sz="3600" dirty="0" smtClean="0"/>
              <a:t>,</a:t>
            </a:r>
          </a:p>
          <a:p>
            <a:r>
              <a:rPr lang="ru-RU" sz="3600" dirty="0" smtClean="0"/>
              <a:t>В 1761 году по заказу одного из московских </a:t>
            </a:r>
            <a:r>
              <a:rPr lang="ru-RU" sz="3600" dirty="0" err="1" smtClean="0"/>
              <a:t>книгопродавцов</a:t>
            </a:r>
            <a:r>
              <a:rPr lang="ru-RU" sz="3600" dirty="0" smtClean="0"/>
              <a:t> Фонвизин перевёл с немецкого басни основоположника датской литературы </a:t>
            </a:r>
            <a:r>
              <a:rPr lang="ru-RU" sz="3600" dirty="0" smtClean="0">
                <a:hlinkClick r:id="rId3" tooltip="Хольберг, Людвиг"/>
              </a:rPr>
              <a:t>Людвига </a:t>
            </a:r>
            <a:r>
              <a:rPr lang="ru-RU" sz="3600" dirty="0" err="1" smtClean="0">
                <a:hlinkClick r:id="rId3" tooltip="Хольберг, Людвиг"/>
              </a:rPr>
              <a:t>Гольберга</a:t>
            </a:r>
            <a:r>
              <a:rPr lang="ru-RU" sz="3600" dirty="0" smtClean="0"/>
              <a:t>. Всего Фонвизин перевёл 228 басен.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260648"/>
            <a:ext cx="4690864" cy="5865515"/>
          </a:xfrm>
        </p:spPr>
        <p:txBody>
          <a:bodyPr>
            <a:normAutofit/>
          </a:bodyPr>
          <a:lstStyle/>
          <a:p>
            <a:r>
              <a:rPr lang="ru-RU" dirty="0" smtClean="0"/>
              <a:t>В 1768 был написан "Бригадир", который произвел сильнейшее впечатление 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14 мая 1783 на сцене московского театра </a:t>
            </a:r>
            <a:r>
              <a:rPr lang="ru-RU" dirty="0" err="1" smtClean="0"/>
              <a:t>Медокса</a:t>
            </a:r>
            <a:r>
              <a:rPr lang="ru-RU" dirty="0" smtClean="0"/>
              <a:t> состоялась премьера комедии "Недоросль", имевшая большой успех. </a:t>
            </a:r>
            <a:endParaRPr lang="ru-RU" dirty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Умер Фонвизин в декабре 1792 г. и похоронен в Александро-Невской лавре. </a:t>
            </a:r>
            <a:endParaRPr lang="ru-RU" dirty="0"/>
          </a:p>
        </p:txBody>
      </p:sp>
      <p:pic>
        <p:nvPicPr>
          <p:cNvPr id="6146" name="Picture 2" descr="&amp;Dcy;. &amp;Icy;. &amp;Fcy;&amp;ocy;&amp;ncy;&amp;vcy;&amp;icy;&amp;zcy;&amp;icy;&amp;ncy; &amp;ncy;&amp;acy; &amp;Pcy;&amp;acy;&amp;mcy;&amp;yacy;&amp;tcy;&amp;ncy;&amp;icy;&amp;kcy;&amp;iecy; «1000-&amp;lcy;&amp;iecy;&amp;tcy;&amp;icy;&amp;iecy; &amp;Rcy;&amp;ocy;&amp;scy;&amp;scy;&amp;icy;&amp;icy;» &amp;vcy; &amp;Vcy;&amp;iecy;&amp;lcy;&amp;icy;&amp;kcy;&amp;ocy;&amp;mcy; &amp;Ncy;&amp;ocy;&amp;vcy;&amp;gcy;&amp;ocy;&amp;rcy;&amp;ocy;&amp;dcy;&amp;ie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3524250" cy="5705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Недоросль-дворянин,  не получивший должного образования, которому поэтому запрещено было вступать в службу и жениться. ( во времена Фонвизина).</a:t>
            </a:r>
          </a:p>
          <a:p>
            <a:r>
              <a:rPr lang="ru-RU" dirty="0" smtClean="0"/>
              <a:t>Недоросль-балбес,  </a:t>
            </a:r>
            <a:r>
              <a:rPr lang="ru-RU" dirty="0" err="1" smtClean="0"/>
              <a:t>тупица</a:t>
            </a:r>
            <a:r>
              <a:rPr lang="ru-RU" dirty="0" smtClean="0"/>
              <a:t>,  подросток ( сейчас).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Комедия «Недоросль»</a:t>
            </a:r>
            <a:endParaRPr lang="ru-RU" dirty="0"/>
          </a:p>
        </p:txBody>
      </p:sp>
      <p:pic>
        <p:nvPicPr>
          <p:cNvPr id="13314" name="Picture 2" descr="http://i29.fastpic.ru/big/2011/1108/52/ac02062772689fdbc4376484a3544b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12776"/>
            <a:ext cx="4536504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r>
              <a:rPr lang="ru-RU" dirty="0" smtClean="0"/>
              <a:t>Деление персонажей на положительных и отрицательных,</a:t>
            </a:r>
          </a:p>
          <a:p>
            <a:r>
              <a:rPr lang="ru-RU" dirty="0" smtClean="0"/>
              <a:t>Говорящие имена,</a:t>
            </a:r>
          </a:p>
          <a:p>
            <a:r>
              <a:rPr lang="ru-RU" dirty="0" smtClean="0"/>
              <a:t>Правило трех единств в комедии.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Идеи классицизма в комедии.</a:t>
            </a:r>
            <a:endParaRPr lang="ru-RU" dirty="0"/>
          </a:p>
        </p:txBody>
      </p:sp>
      <p:pic>
        <p:nvPicPr>
          <p:cNvPr id="12290" name="Picture 2" descr="http://im0-tub-ru.yandex.net/i?id=132184908-1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00808"/>
            <a:ext cx="2736304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ru-RU" dirty="0" smtClean="0"/>
              <a:t>Достоверность образов</a:t>
            </a:r>
          </a:p>
          <a:p>
            <a:r>
              <a:rPr lang="ru-RU" dirty="0" smtClean="0"/>
              <a:t>Изображение дворянского рода и социальных отношений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Реализм  в комедии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6" name="Picture 2" descr="http://im7-tub-ru.yandex.net/i?id=174479209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84984"/>
            <a:ext cx="597666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ru-RU" dirty="0" smtClean="0"/>
              <a:t> проблема нравственного разложения дворянства</a:t>
            </a:r>
          </a:p>
          <a:p>
            <a:r>
              <a:rPr lang="ru-RU" dirty="0"/>
              <a:t>п</a:t>
            </a:r>
            <a:r>
              <a:rPr lang="ru-RU" dirty="0" smtClean="0"/>
              <a:t>роблема воспитания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Тематика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2" name="Picture 2" descr="http://im8-tub-ru.yandex.net/i?id=182891469-6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3744416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349079"/>
          </a:xfrm>
        </p:spPr>
        <p:txBody>
          <a:bodyPr>
            <a:normAutofit/>
          </a:bodyPr>
          <a:lstStyle/>
          <a:p>
            <a:r>
              <a:rPr lang="ru-RU" dirty="0" smtClean="0"/>
              <a:t>Дворяне знают и чтут только свои права, о своих же обязанностях они забыли и с</a:t>
            </a:r>
          </a:p>
          <a:p>
            <a:r>
              <a:rPr lang="ru-RU" dirty="0" smtClean="0"/>
              <a:t> легкостью преступают закон.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Идея:</a:t>
            </a:r>
            <a:br>
              <a:rPr lang="ru-RU" dirty="0" smtClean="0"/>
            </a:br>
            <a:r>
              <a:rPr lang="ru-RU" dirty="0" smtClean="0"/>
              <a:t>Беззаконие дворян.</a:t>
            </a:r>
            <a:endParaRPr lang="ru-RU" dirty="0"/>
          </a:p>
        </p:txBody>
      </p:sp>
      <p:pic>
        <p:nvPicPr>
          <p:cNvPr id="9218" name="Picture 2" descr="http://im3-tub-ru.yandex.net/i?id=13929095-1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00808"/>
            <a:ext cx="3168352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/>
          <a:lstStyle/>
          <a:p>
            <a:r>
              <a:rPr lang="ru-RU" dirty="0" smtClean="0"/>
              <a:t>Стародум-носитель идеи русского дворянского Просвещения.</a:t>
            </a:r>
          </a:p>
          <a:p>
            <a:r>
              <a:rPr lang="ru-RU" dirty="0" smtClean="0"/>
              <a:t>Правдин-чиновник</a:t>
            </a:r>
          </a:p>
          <a:p>
            <a:r>
              <a:rPr lang="ru-RU" dirty="0" smtClean="0"/>
              <a:t>Софья</a:t>
            </a:r>
          </a:p>
          <a:p>
            <a:r>
              <a:rPr lang="ru-RU" dirty="0" smtClean="0"/>
              <a:t>Милон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герои</a:t>
            </a:r>
            <a:endParaRPr lang="ru-RU" dirty="0"/>
          </a:p>
        </p:txBody>
      </p:sp>
      <p:pic>
        <p:nvPicPr>
          <p:cNvPr id="8194" name="Picture 2" descr="http://im5-tub-ru.yandex.net/i?id=102184872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628800"/>
            <a:ext cx="3096344" cy="4968552"/>
          </a:xfrm>
          <a:prstGeom prst="rect">
            <a:avLst/>
          </a:prstGeom>
          <a:noFill/>
        </p:spPr>
      </p:pic>
      <p:pic>
        <p:nvPicPr>
          <p:cNvPr id="8196" name="Picture 4" descr="http://im8-tub-ru.yandex.net/i?id=138851403-1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356992"/>
            <a:ext cx="2448272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57</TotalTime>
  <Words>221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Денис Иванович Фонвизин. Комедия «Недоросль»</vt:lpstr>
      <vt:lpstr>Презентация PowerPoint</vt:lpstr>
      <vt:lpstr>Презентация PowerPoint</vt:lpstr>
      <vt:lpstr>Комедия «Недоросль»</vt:lpstr>
      <vt:lpstr>Идеи классицизма в комедии.</vt:lpstr>
      <vt:lpstr>Реализм  в комедии </vt:lpstr>
      <vt:lpstr>Тематика </vt:lpstr>
      <vt:lpstr>Идея: Беззаконие дворян.</vt:lpstr>
      <vt:lpstr>Основные герои</vt:lpstr>
      <vt:lpstr>Отрицательные персонажи: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Денис Иванович Фонвизин. Комедия «Недоросль»</dc:title>
  <dc:creator>Asus</dc:creator>
  <cp:lastModifiedBy>ПК</cp:lastModifiedBy>
  <cp:revision>7</cp:revision>
  <dcterms:created xsi:type="dcterms:W3CDTF">2013-09-22T19:27:12Z</dcterms:created>
  <dcterms:modified xsi:type="dcterms:W3CDTF">2018-09-26T22:06:43Z</dcterms:modified>
</cp:coreProperties>
</file>