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D8273-ADA4-4A21-A871-FFBB57614230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743A7-AF62-4F4C-94B5-A6C1916AD0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0010-010-Boris-Godunov-ne-sdelal-ustupok-bojarstvu-po-dogovoru-kotoryj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428604"/>
            <a:ext cx="3608942" cy="44291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857232"/>
            <a:ext cx="57864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entury Gothic" pitchFamily="34" charset="0"/>
              </a:rPr>
              <a:t>А.С.Пушкин</a:t>
            </a:r>
          </a:p>
          <a:p>
            <a:pPr algn="ctr"/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entury Gothic" pitchFamily="34" charset="0"/>
              </a:rPr>
              <a:t>«Борис Годунов»:</a:t>
            </a:r>
          </a:p>
          <a:p>
            <a:pPr algn="ctr"/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entury Gothic" pitchFamily="34" charset="0"/>
              </a:rPr>
              <a:t>Сцена в Чудовом монастыре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58847"/>
            <a:ext cx="8786874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omic Sans MS" pitchFamily="66" charset="0"/>
              </a:rPr>
              <a:t>Архаизмы </a:t>
            </a:r>
            <a:r>
              <a:rPr lang="ru-RU" sz="2000" dirty="0" smtClean="0">
                <a:latin typeface="Comic Sans MS" pitchFamily="66" charset="0"/>
              </a:rPr>
              <a:t>– это устаревшие слова и выражения, придающие речи торжественность: </a:t>
            </a:r>
            <a:r>
              <a:rPr lang="ru-RU" sz="2000" i="1" dirty="0" smtClean="0">
                <a:latin typeface="Comic Sans MS" pitchFamily="66" charset="0"/>
              </a:rPr>
              <a:t>Угас, как светоч, дивный гений; Красуйся, град Петров, и стой неколебимо, как Россия.... </a:t>
            </a:r>
          </a:p>
          <a:p>
            <a:endParaRPr lang="ru-RU" sz="2000" dirty="0" smtClean="0">
              <a:latin typeface="Comic Sans MS" pitchFamily="66" charset="0"/>
            </a:endParaRPr>
          </a:p>
          <a:p>
            <a:r>
              <a:rPr lang="ru-RU" sz="2800" dirty="0" smtClean="0">
                <a:latin typeface="Comic Sans MS" pitchFamily="66" charset="0"/>
              </a:rPr>
              <a:t>Днесь -</a:t>
            </a:r>
          </a:p>
          <a:p>
            <a:r>
              <a:rPr lang="ru-RU" sz="2800" dirty="0" smtClean="0">
                <a:latin typeface="Comic Sans MS" pitchFamily="66" charset="0"/>
              </a:rPr>
              <a:t>Присно -</a:t>
            </a:r>
          </a:p>
          <a:p>
            <a:r>
              <a:rPr lang="ru-RU" sz="2800" dirty="0" smtClean="0">
                <a:latin typeface="Comic Sans MS" pitchFamily="66" charset="0"/>
              </a:rPr>
              <a:t>Блаженство -</a:t>
            </a:r>
          </a:p>
          <a:p>
            <a:r>
              <a:rPr lang="ru-RU" sz="2800" dirty="0" smtClean="0">
                <a:latin typeface="Comic Sans MS" pitchFamily="66" charset="0"/>
              </a:rPr>
              <a:t>Смирять -</a:t>
            </a:r>
          </a:p>
          <a:p>
            <a:r>
              <a:rPr lang="ru-RU" sz="2800" dirty="0" smtClean="0">
                <a:latin typeface="Comic Sans MS" pitchFamily="66" charset="0"/>
              </a:rPr>
              <a:t>Отрок -</a:t>
            </a:r>
          </a:p>
          <a:p>
            <a:r>
              <a:rPr lang="ru-RU" sz="2800" dirty="0" smtClean="0">
                <a:latin typeface="Comic Sans MS" pitchFamily="66" charset="0"/>
              </a:rPr>
              <a:t>Инок -</a:t>
            </a:r>
          </a:p>
          <a:p>
            <a:r>
              <a:rPr lang="ru-RU" sz="2800" dirty="0" smtClean="0">
                <a:latin typeface="Comic Sans MS" pitchFamily="66" charset="0"/>
              </a:rPr>
              <a:t>Келья -</a:t>
            </a:r>
          </a:p>
          <a:p>
            <a:r>
              <a:rPr lang="ru-RU" sz="2800" dirty="0" smtClean="0">
                <a:latin typeface="Comic Sans MS" pitchFamily="66" charset="0"/>
              </a:rPr>
              <a:t>Сетовать -</a:t>
            </a:r>
          </a:p>
          <a:p>
            <a:r>
              <a:rPr lang="ru-RU" sz="2800" dirty="0" smtClean="0">
                <a:latin typeface="Comic Sans MS" pitchFamily="66" charset="0"/>
              </a:rPr>
              <a:t>Ратный -</a:t>
            </a:r>
          </a:p>
          <a:p>
            <a:r>
              <a:rPr lang="ru-RU" sz="2800" dirty="0" smtClean="0">
                <a:latin typeface="Comic Sans MS" pitchFamily="66" charset="0"/>
              </a:rPr>
              <a:t>Клобук -</a:t>
            </a:r>
          </a:p>
          <a:p>
            <a:r>
              <a:rPr lang="ru-RU" sz="2800" dirty="0" smtClean="0">
                <a:latin typeface="Comic Sans MS" pitchFamily="66" charset="0"/>
              </a:rPr>
              <a:t>Чернец -</a:t>
            </a:r>
          </a:p>
          <a:p>
            <a:r>
              <a:rPr lang="ru-RU" sz="2800" dirty="0" smtClean="0">
                <a:latin typeface="Comic Sans MS" pitchFamily="66" charset="0"/>
              </a:rPr>
              <a:t>Послушание -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XP\Рабочий стол\2161395_3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5633784" cy="371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786190"/>
            <a:ext cx="89297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С помощью каких средств автор рисует образ летописца?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Как характеризуют Пимена его собственные дела?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Как Пимен относится к своему собственному труду летописца?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Можем ли мы кратко восстановить биографию Пимена?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Какое событие изменило судьбу Пимена?</a:t>
            </a:r>
            <a:endParaRPr lang="ru-RU" sz="2400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XP\Рабочий стол\2160896_64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035294" cy="52864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571480"/>
            <a:ext cx="43795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Как Пимен относится к Григорию?</a:t>
            </a:r>
          </a:p>
          <a:p>
            <a:pPr>
              <a:buFontTx/>
              <a:buChar char="-"/>
            </a:pPr>
            <a:endParaRPr lang="ru-RU" sz="2400" b="1" dirty="0" smtClean="0">
              <a:latin typeface="Century Gothic" pitchFamily="34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Century Gothic" pitchFamily="34" charset="0"/>
              </a:rPr>
              <a:t> Как характеризуют Пимена раздумья </a:t>
            </a:r>
          </a:p>
          <a:p>
            <a:r>
              <a:rPr lang="ru-RU" sz="2400" b="1" dirty="0" smtClean="0">
                <a:latin typeface="Century Gothic" pitchFamily="34" charset="0"/>
              </a:rPr>
              <a:t>и размышления Григория?</a:t>
            </a:r>
          </a:p>
          <a:p>
            <a:endParaRPr lang="ru-RU" sz="2400" b="1" dirty="0">
              <a:latin typeface="Century Gothic" pitchFamily="34" charset="0"/>
            </a:endParaRPr>
          </a:p>
          <a:p>
            <a:r>
              <a:rPr lang="ru-RU" sz="2400" b="1" dirty="0" smtClean="0">
                <a:latin typeface="Century Gothic" pitchFamily="34" charset="0"/>
              </a:rPr>
              <a:t>- Только ли царей винит в преступления Пимен?</a:t>
            </a:r>
            <a:endParaRPr lang="ru-RU" sz="2400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XP\Рабочий стол\18-8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5021" y="214290"/>
            <a:ext cx="4674987" cy="63579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928670"/>
            <a:ext cx="46434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latin typeface="Century Gothic" pitchFamily="34" charset="0"/>
              </a:rPr>
              <a:t>Как сон Григория раскрывает </a:t>
            </a:r>
          </a:p>
          <a:p>
            <a:r>
              <a:rPr lang="ru-RU" sz="2000" b="1" dirty="0" smtClean="0">
                <a:latin typeface="Century Gothic" pitchFamily="34" charset="0"/>
              </a:rPr>
              <a:t>его честолюбивые замыслы?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Century Gothic" pitchFamily="34" charset="0"/>
              </a:rPr>
              <a:t>Что послужило причиной решения Григория выдать себя за наследника престола?</a:t>
            </a:r>
          </a:p>
          <a:p>
            <a:pPr>
              <a:buFontTx/>
              <a:buChar char="-"/>
            </a:pPr>
            <a:r>
              <a:rPr lang="ru-RU" sz="2000" b="1" dirty="0">
                <a:latin typeface="Century Gothic" pitchFamily="34" charset="0"/>
              </a:rPr>
              <a:t> </a:t>
            </a:r>
            <a:r>
              <a:rPr lang="ru-RU" sz="2000" b="1" dirty="0" smtClean="0">
                <a:latin typeface="Century Gothic" pitchFamily="34" charset="0"/>
              </a:rPr>
              <a:t>Какие слова Григория говорят о том, что он готов продолжать цепь преступлений?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Century Gothic" pitchFamily="34" charset="0"/>
              </a:rPr>
              <a:t>Как Григорий оправдывает свое желание стать самозванцем?</a:t>
            </a:r>
            <a:endParaRPr lang="ru-RU" sz="2000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XP\Рабочий стол\0065-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5238750" cy="37242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0" y="3286124"/>
            <a:ext cx="2494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Century Gothic" pitchFamily="34" charset="0"/>
              </a:rPr>
              <a:t>Итог урока</a:t>
            </a:r>
            <a:endParaRPr lang="ru-RU" sz="3200" b="1" i="1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572008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entury Gothic" pitchFamily="34" charset="0"/>
              </a:rPr>
              <a:t>«Борис Годунов» – пьеса не только о личной трагедии царя, но и народа, ввергнутого по его вине в пучину бед и испытаний.</a:t>
            </a:r>
            <a:endParaRPr lang="ru-RU" sz="2400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571480"/>
            <a:ext cx="4365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entury Gothic" pitchFamily="34" charset="0"/>
              </a:rPr>
              <a:t>Домашнее задание</a:t>
            </a:r>
            <a:endParaRPr lang="ru-RU" sz="3200" b="1" dirty="0"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14554"/>
            <a:ext cx="914400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b="1" dirty="0" smtClean="0">
                <a:latin typeface="Century Gothic" pitchFamily="34" charset="0"/>
              </a:rPr>
              <a:t>Выразительное чтение отрывка сцены в Чудовом монастыре.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b="1" dirty="0" smtClean="0">
                <a:latin typeface="Century Gothic" pitchFamily="34" charset="0"/>
              </a:rPr>
              <a:t>Ответить на вопросы и выполнить задания учебника (стр.94-95, №№5-7).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b="1" dirty="0" smtClean="0">
                <a:latin typeface="Century Gothic" pitchFamily="34" charset="0"/>
              </a:rPr>
              <a:t>Написать сочинение –миниатюру по любой иллюстрации к пьесе: </a:t>
            </a:r>
          </a:p>
          <a:p>
            <a:pPr marL="342900" indent="-342900">
              <a:spcAft>
                <a:spcPts val="600"/>
              </a:spcAft>
            </a:pPr>
            <a:r>
              <a:rPr lang="ru-RU" b="1" dirty="0" smtClean="0">
                <a:latin typeface="Century Gothic" pitchFamily="34" charset="0"/>
              </a:rPr>
              <a:t>«Характер Пимена в моем представлении и в представлении художника».</a:t>
            </a:r>
          </a:p>
          <a:p>
            <a:pPr marL="342900" indent="-342900">
              <a:spcAft>
                <a:spcPts val="600"/>
              </a:spcAft>
              <a:buAutoNum type="arabicPeriod" startAt="4"/>
            </a:pPr>
            <a:r>
              <a:rPr lang="ru-RU" b="1" dirty="0" smtClean="0">
                <a:latin typeface="Century Gothic" pitchFamily="34" charset="0"/>
              </a:rPr>
              <a:t>Прочитать повесть «Станционный смотритель».</a:t>
            </a:r>
          </a:p>
          <a:p>
            <a:pPr marL="342900" indent="-342900">
              <a:spcAft>
                <a:spcPts val="600"/>
              </a:spcAft>
              <a:buAutoNum type="arabicPeriod" startAt="4"/>
            </a:pPr>
            <a:r>
              <a:rPr lang="ru-RU" b="1" dirty="0" smtClean="0">
                <a:latin typeface="Century Gothic" pitchFamily="34" charset="0"/>
              </a:rPr>
              <a:t>По желанию: сделать иллюстрацию к сцене в Чудовом монастыре</a:t>
            </a:r>
          </a:p>
          <a:p>
            <a:pPr marL="342900" indent="-342900">
              <a:spcAft>
                <a:spcPts val="600"/>
              </a:spcAft>
            </a:pPr>
            <a:endParaRPr lang="ru-RU" b="1" dirty="0" smtClean="0">
              <a:latin typeface="Century Gothic" pitchFamily="34" charset="0"/>
            </a:endParaRPr>
          </a:p>
          <a:p>
            <a:pPr marL="342900" indent="-342900">
              <a:spcAft>
                <a:spcPts val="600"/>
              </a:spcAft>
              <a:buAutoNum type="arabicPeriod"/>
            </a:pPr>
            <a:endParaRPr lang="ru-RU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5728"/>
            <a:ext cx="91440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entury Gothic" pitchFamily="34" charset="0"/>
              </a:rPr>
              <a:t>Трагедия «Борис Годунов» создавалась </a:t>
            </a:r>
          </a:p>
          <a:p>
            <a:pPr algn="ctr"/>
            <a:r>
              <a:rPr lang="ru-RU" sz="2800" b="1" dirty="0" smtClean="0">
                <a:latin typeface="Century Gothic" pitchFamily="34" charset="0"/>
              </a:rPr>
              <a:t>как воплощение мысли Пушкина об </a:t>
            </a:r>
          </a:p>
          <a:p>
            <a:pPr algn="ctr"/>
            <a:r>
              <a:rPr lang="ru-RU" sz="2800" b="1" i="1" u="sng" dirty="0" smtClean="0">
                <a:latin typeface="Century Gothic" pitchFamily="34" charset="0"/>
              </a:rPr>
              <a:t>«истинном романтизме»,</a:t>
            </a:r>
          </a:p>
          <a:p>
            <a:pPr algn="ctr"/>
            <a:r>
              <a:rPr lang="ru-RU" sz="2800" b="1" dirty="0" smtClean="0">
                <a:latin typeface="Century Gothic" pitchFamily="34" charset="0"/>
              </a:rPr>
              <a:t>т.е. о таком описании жизни, </a:t>
            </a:r>
          </a:p>
          <a:p>
            <a:pPr algn="ctr"/>
            <a:r>
              <a:rPr lang="ru-RU" sz="2800" b="1" dirty="0" smtClean="0">
                <a:latin typeface="Century Gothic" pitchFamily="34" charset="0"/>
              </a:rPr>
              <a:t>которое сегодня принято называть </a:t>
            </a:r>
            <a:r>
              <a:rPr lang="ru-RU" sz="2800" b="1" i="1" u="sng" dirty="0" smtClean="0">
                <a:latin typeface="Century Gothic" pitchFamily="34" charset="0"/>
              </a:rPr>
              <a:t>реализмом</a:t>
            </a:r>
            <a:r>
              <a:rPr lang="ru-RU" i="1" u="sng" dirty="0" smtClean="0">
                <a:latin typeface="Century Gothic" pitchFamily="34" charset="0"/>
              </a:rPr>
              <a:t>.</a:t>
            </a:r>
          </a:p>
          <a:p>
            <a:pPr algn="ctr"/>
            <a:endParaRPr lang="ru-RU" i="1" u="sng" dirty="0">
              <a:latin typeface="Century Gothic" pitchFamily="34" charset="0"/>
            </a:endParaRPr>
          </a:p>
          <a:p>
            <a:pPr algn="ctr"/>
            <a:r>
              <a:rPr lang="ru-RU" sz="2400" b="1" dirty="0" smtClean="0">
                <a:latin typeface="Century Gothic" pitchFamily="34" charset="0"/>
              </a:rPr>
              <a:t>Пушкин воплотил себя не только как поэт,</a:t>
            </a:r>
          </a:p>
          <a:p>
            <a:pPr algn="ctr"/>
            <a:r>
              <a:rPr lang="ru-RU" sz="2400" b="1" dirty="0" smtClean="0">
                <a:latin typeface="Century Gothic" pitchFamily="34" charset="0"/>
              </a:rPr>
              <a:t> но и как историк</a:t>
            </a:r>
            <a:r>
              <a:rPr lang="ru-RU" sz="2400" dirty="0" smtClean="0">
                <a:latin typeface="Century Gothic" pitchFamily="34" charset="0"/>
              </a:rPr>
              <a:t>.</a:t>
            </a:r>
          </a:p>
        </p:txBody>
      </p:sp>
      <p:pic>
        <p:nvPicPr>
          <p:cNvPr id="2050" name="Picture 2" descr="C:\Documents and Settings\UserXP\Рабочий стол\opera_boris_godun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643314"/>
            <a:ext cx="4423189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0"/>
            <a:ext cx="559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latin typeface="Century Gothic" pitchFamily="34" charset="0"/>
              </a:rPr>
              <a:t>Историческая справка</a:t>
            </a:r>
            <a:endParaRPr lang="ru-RU" sz="3600" i="1" u="sng" dirty="0">
              <a:latin typeface="Century Gothic" pitchFamily="34" charset="0"/>
            </a:endParaRPr>
          </a:p>
        </p:txBody>
      </p:sp>
      <p:pic>
        <p:nvPicPr>
          <p:cNvPr id="3074" name="Picture 2" descr="C:\Documents and Settings\UserXP\Рабочий стол\i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2428892" cy="31959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857232"/>
            <a:ext cx="6215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entury Gothic" pitchFamily="34" charset="0"/>
              </a:rPr>
              <a:t>В 1584 году умер русский князь Иван Грозный</a:t>
            </a:r>
            <a:endParaRPr lang="ru-RU" sz="2000" b="1" dirty="0">
              <a:latin typeface="Century Gothic" pitchFamily="34" charset="0"/>
            </a:endParaRPr>
          </a:p>
        </p:txBody>
      </p:sp>
      <p:pic>
        <p:nvPicPr>
          <p:cNvPr id="3076" name="Picture 4" descr="C:\Documents and Settings\UserXP\Рабочий стол\fedor_ivanovi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643050"/>
            <a:ext cx="2090744" cy="302261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86314" y="1643050"/>
            <a:ext cx="4357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На престол взошел его сын Федор,</a:t>
            </a:r>
          </a:p>
          <a:p>
            <a:r>
              <a:rPr lang="ru-RU" b="1" dirty="0" smtClean="0">
                <a:latin typeface="Century Gothic" pitchFamily="34" charset="0"/>
              </a:rPr>
              <a:t>очень мало подходивший на роль правителя огромной страны.</a:t>
            </a:r>
            <a:endParaRPr lang="ru-RU" b="1" dirty="0">
              <a:latin typeface="Century Gothic" pitchFamily="34" charset="0"/>
            </a:endParaRPr>
          </a:p>
        </p:txBody>
      </p:sp>
      <p:pic>
        <p:nvPicPr>
          <p:cNvPr id="3078" name="Picture 6" descr="C:\Documents and Settings\UserXP\Рабочий стол\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026583"/>
            <a:ext cx="2513872" cy="361708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5214950"/>
            <a:ext cx="5877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Подлинным правителем страны стал царский шурин Борис Годунов.</a:t>
            </a:r>
            <a:endParaRPr lang="ru-RU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XP\Рабочий стол\0_645dc_e76264aa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3714776" cy="4714908"/>
          </a:xfrm>
          <a:prstGeom prst="rect">
            <a:avLst/>
          </a:prstGeom>
          <a:noFill/>
        </p:spPr>
      </p:pic>
      <p:pic>
        <p:nvPicPr>
          <p:cNvPr id="4099" name="Picture 3" descr="C:\Documents and Settings\UserXP\Рабочий стол\x1-n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886532"/>
            <a:ext cx="2928958" cy="39714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000496" y="785794"/>
            <a:ext cx="4786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После Ивана Грозного остался еще один сын, маленький царевич Дмитрий, который вместе с матерью был отправлен в г.Углич на Волге.</a:t>
            </a:r>
          </a:p>
          <a:p>
            <a:r>
              <a:rPr lang="ru-RU" b="1" dirty="0" smtClean="0">
                <a:latin typeface="Century Gothic" pitchFamily="34" charset="0"/>
              </a:rPr>
              <a:t>Здесь, в 1591 году, произошли страшные события, тайна которых не разгадана до сих пор.</a:t>
            </a:r>
            <a:endParaRPr lang="ru-RU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XP\Рабочий стол\0_105ff_d4789489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4252905" cy="55502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857232"/>
            <a:ext cx="39290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После того, как в 1598 г. </a:t>
            </a:r>
          </a:p>
          <a:p>
            <a:r>
              <a:rPr lang="ru-RU" b="1" dirty="0" smtClean="0">
                <a:latin typeface="Century Gothic" pitchFamily="34" charset="0"/>
              </a:rPr>
              <a:t>царь Федор </a:t>
            </a:r>
            <a:r>
              <a:rPr lang="ru-RU" b="1" dirty="0" err="1" smtClean="0">
                <a:latin typeface="Century Gothic" pitchFamily="34" charset="0"/>
              </a:rPr>
              <a:t>Иоанович</a:t>
            </a:r>
            <a:r>
              <a:rPr lang="ru-RU" b="1" dirty="0" smtClean="0">
                <a:latin typeface="Century Gothic" pitchFamily="34" charset="0"/>
              </a:rPr>
              <a:t> скончался, царская династия Рюриковичей пресеклась.</a:t>
            </a:r>
          </a:p>
          <a:p>
            <a:endParaRPr lang="ru-RU" b="1" dirty="0" smtClean="0">
              <a:latin typeface="Century Gothic" pitchFamily="34" charset="0"/>
            </a:endParaRPr>
          </a:p>
          <a:p>
            <a:endParaRPr lang="ru-RU" b="1" dirty="0">
              <a:latin typeface="Century Gothic" pitchFamily="34" charset="0"/>
            </a:endParaRPr>
          </a:p>
          <a:p>
            <a:r>
              <a:rPr lang="ru-RU" b="1" dirty="0" smtClean="0">
                <a:latin typeface="Century Gothic" pitchFamily="34" charset="0"/>
              </a:rPr>
              <a:t>Годунов, показавший себя как искушенный и умелый правитель, был избран на царский престол.</a:t>
            </a:r>
          </a:p>
          <a:p>
            <a:endParaRPr lang="ru-RU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XP\Рабочий стол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51"/>
            <a:ext cx="5750724" cy="46005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4857760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Из-за трех неурожайных лет на страну обрушился страшный голод, там и тут вспыхивали крестьянские мятежи, устраивались боярские заговоры.</a:t>
            </a:r>
          </a:p>
          <a:p>
            <a:r>
              <a:rPr lang="ru-RU" b="1" dirty="0" smtClean="0">
                <a:latin typeface="Century Gothic" pitchFamily="34" charset="0"/>
              </a:rPr>
              <a:t>Не прекращались слухи об убийстве царевича людьми Годунова.</a:t>
            </a:r>
            <a:endParaRPr lang="ru-RU" b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XP\Рабочий стол\l01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166915" cy="3071834"/>
          </a:xfrm>
          <a:prstGeom prst="rect">
            <a:avLst/>
          </a:prstGeom>
          <a:noFill/>
        </p:spPr>
      </p:pic>
      <p:pic>
        <p:nvPicPr>
          <p:cNvPr id="7171" name="Picture 3" descr="C:\Documents and Settings\UserXP\Рабочий стол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71744"/>
            <a:ext cx="5453058" cy="357856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571480"/>
            <a:ext cx="5496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Gothic" pitchFamily="34" charset="0"/>
              </a:rPr>
              <a:t>В 1603 г. до Москвы дошел новый слух, </a:t>
            </a:r>
          </a:p>
          <a:p>
            <a:r>
              <a:rPr lang="ru-RU" b="1" dirty="0" smtClean="0">
                <a:latin typeface="Century Gothic" pitchFamily="34" charset="0"/>
              </a:rPr>
              <a:t>что в Польше объявился человек, </a:t>
            </a:r>
          </a:p>
          <a:p>
            <a:r>
              <a:rPr lang="ru-RU" b="1" dirty="0" smtClean="0">
                <a:latin typeface="Century Gothic" pitchFamily="34" charset="0"/>
              </a:rPr>
              <a:t>выдающий себя за чудом спасшегося Дмитрия.</a:t>
            </a:r>
          </a:p>
          <a:p>
            <a:r>
              <a:rPr lang="ru-RU" b="1" dirty="0" smtClean="0">
                <a:latin typeface="Century Gothic" pitchFamily="34" charset="0"/>
              </a:rPr>
              <a:t>Проведенное расследование показало, что человеком этим был беглый инок Чудова монастыря Григорий Отрепьев.</a:t>
            </a:r>
            <a:endParaRPr lang="ru-RU" b="1" dirty="0"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6215082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entury Gothic" pitchFamily="34" charset="0"/>
              </a:rPr>
              <a:t>Вступление войск Лжедмитрия в Москву.</a:t>
            </a:r>
            <a:endParaRPr lang="ru-RU" b="1" i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XP\Рабочий стол\Николай Михайлович (Medium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244119" cy="5108908"/>
          </a:xfrm>
          <a:prstGeom prst="rect">
            <a:avLst/>
          </a:prstGeom>
          <a:noFill/>
        </p:spPr>
      </p:pic>
      <p:pic>
        <p:nvPicPr>
          <p:cNvPr id="8195" name="Picture 3" descr="C:\Documents and Settings\UserXP\Рабочий стол\1271277624_1230036578_111-karamzin-istorija-gosudarstva-rossijjsk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590800"/>
            <a:ext cx="3200400" cy="4267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9124" y="928670"/>
            <a:ext cx="4714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Century Gothic" pitchFamily="34" charset="0"/>
              </a:rPr>
              <a:t>Н.М.Карамзин</a:t>
            </a:r>
            <a:endParaRPr lang="ru-RU" sz="48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52"/>
            <a:ext cx="88583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Century Gothic" pitchFamily="34" charset="0"/>
              </a:rPr>
              <a:t>Большой Энциклопедический словарь - "ТРАГЕДИЯ"</a:t>
            </a:r>
          </a:p>
          <a:p>
            <a:r>
              <a:rPr lang="ru-RU" sz="1600" b="1" dirty="0" smtClean="0">
                <a:latin typeface="Century Gothic" pitchFamily="34" charset="0"/>
              </a:rPr>
              <a:t>ТРАГЕДИЯ </a:t>
            </a:r>
            <a:r>
              <a:rPr lang="ru-RU" sz="1600" dirty="0" smtClean="0">
                <a:latin typeface="Comic Sans MS" pitchFamily="66" charset="0"/>
              </a:rPr>
              <a:t>(от греч. </a:t>
            </a:r>
            <a:r>
              <a:rPr lang="ru-RU" sz="1600" dirty="0" err="1" smtClean="0">
                <a:latin typeface="Comic Sans MS" pitchFamily="66" charset="0"/>
              </a:rPr>
              <a:t>tragodia</a:t>
            </a:r>
            <a:r>
              <a:rPr lang="ru-RU" sz="1600" dirty="0" smtClean="0">
                <a:latin typeface="Comic Sans MS" pitchFamily="66" charset="0"/>
              </a:rPr>
              <a:t>, букв. - козлиная песнь), вид драмы, проникнутый пафосом трагического, противоположен комедии. Основу трагедии составляют столкновения личности с роком, миром, обществом, выраженные в напряженной форме борьбы сильных характеров и страстей. Трагическая коллизия обычно разрешается гибелью главного героя. Классикой жанра стала трагедия Др. Греции (Эсхил, </a:t>
            </a:r>
            <a:r>
              <a:rPr lang="ru-RU" sz="1600" dirty="0" err="1" smtClean="0">
                <a:latin typeface="Comic Sans MS" pitchFamily="66" charset="0"/>
              </a:rPr>
              <a:t>Софокл</a:t>
            </a:r>
            <a:r>
              <a:rPr lang="ru-RU" sz="1600" dirty="0" smtClean="0">
                <a:latin typeface="Comic Sans MS" pitchFamily="66" charset="0"/>
              </a:rPr>
              <a:t>, Еврипид), Возрождения и барокко (У. Шекспир, П. Кальдерон), классицизма (П. Корнель, Ж. Расин). Начиная с 18 в. и особенно в драматургии реализма жанр утрачивает строгость; трагедия сближается с драмой (как видом); возникают промежуточные жанры, напр.: ''Мещанская трагедия'' (Ф. Шиллер), трагическая драма (Г. Клейст, В. Гюго), историческая драма (А. С. Пушкин, А. К. Толстой), героическая драма (Вс. Вишневский); с кон. 19 в. становится актуальной трагикомедия.</a:t>
            </a:r>
          </a:p>
          <a:p>
            <a:endParaRPr lang="ru-RU" sz="1600" dirty="0" smtClean="0">
              <a:latin typeface="Century Gothic" pitchFamily="34" charset="0"/>
            </a:endParaRPr>
          </a:p>
          <a:p>
            <a:r>
              <a:rPr lang="ru-RU" sz="1600" b="1" i="1" dirty="0" smtClean="0">
                <a:latin typeface="Century Gothic" pitchFamily="34" charset="0"/>
              </a:rPr>
              <a:t>Современный толковый словарь русского языка Т.Ф.Ефремовой - "ТРАГЕДИЯ"</a:t>
            </a:r>
          </a:p>
          <a:p>
            <a:r>
              <a:rPr lang="ru-RU" sz="1600" dirty="0" smtClean="0">
                <a:latin typeface="Comic Sans MS" pitchFamily="66" charset="0"/>
              </a:rPr>
              <a:t>трагедия [</a:t>
            </a:r>
            <a:r>
              <a:rPr lang="ru-RU" sz="1600" dirty="0" err="1" smtClean="0">
                <a:latin typeface="Comic Sans MS" pitchFamily="66" charset="0"/>
              </a:rPr>
              <a:t>трагедия</a:t>
            </a:r>
            <a:r>
              <a:rPr lang="ru-RU" sz="1600" dirty="0" smtClean="0">
                <a:latin typeface="Comic Sans MS" pitchFamily="66" charset="0"/>
              </a:rPr>
              <a:t>] 1. ж. 1) Драматический жанр, произведения которого отличаются остротой и непримиримостью конфликта и оканчиваются обычно гибелью героя. 2) Отдельное произведение такого жанра. 2. ж. 1) Большое несчастье, порождаемое острым, непримиримым конфликтом. 2) То же, что: трагизм (2*1).</a:t>
            </a:r>
          </a:p>
          <a:p>
            <a:endParaRPr lang="ru-RU" sz="1600" dirty="0" smtClean="0">
              <a:latin typeface="Century Gothic" pitchFamily="34" charset="0"/>
            </a:endParaRPr>
          </a:p>
          <a:p>
            <a:r>
              <a:rPr lang="ru-RU" sz="1600" b="1" i="1" dirty="0" smtClean="0">
                <a:latin typeface="Century Gothic" pitchFamily="34" charset="0"/>
              </a:rPr>
              <a:t>Толковый словарь живого великорусского языка В.Даля - "ТРАГЕДИЯ"</a:t>
            </a:r>
          </a:p>
          <a:p>
            <a:r>
              <a:rPr lang="ru-RU" sz="1600" dirty="0" smtClean="0">
                <a:latin typeface="Comic Sans MS" pitchFamily="66" charset="0"/>
              </a:rPr>
              <a:t>ж. греч. высокая, трогательная и печальная драма. Трагический, к сему относящийся. Трагическое приключенье, вообще жалкое, печальное, ужасное и потрясающее. Трагик, сочинитель зрелищ, трагедий; актер, лицедей в трагедиях. Трагикомедия, драма смешанная, трагедия с комедией.</a:t>
            </a:r>
            <a:endParaRPr lang="ru-RU" sz="1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798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ЕГЭ</cp:lastModifiedBy>
  <cp:revision>12</cp:revision>
  <dcterms:created xsi:type="dcterms:W3CDTF">2012-10-28T05:23:13Z</dcterms:created>
  <dcterms:modified xsi:type="dcterms:W3CDTF">2021-10-28T23:46:00Z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605731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