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BCE9-0E6F-4D9D-80F4-31CA72CD869D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79232-F195-4214-87DC-B5BBD1D2D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« Минувшее проходит предо мною…»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Беседа по содержанию  «Песни про царя Ивана Васильевича, молодого опричника </a:t>
            </a:r>
            <a:r>
              <a:rPr lang="ru-RU" b="1" dirty="0" err="1" smtClean="0">
                <a:solidFill>
                  <a:schemeClr val="tx1"/>
                </a:solidFill>
              </a:rPr>
              <a:t>Кирибеевича</a:t>
            </a:r>
            <a:r>
              <a:rPr lang="ru-RU" b="1" dirty="0" smtClean="0">
                <a:solidFill>
                  <a:schemeClr val="tx1"/>
                </a:solidFill>
              </a:rPr>
              <a:t> и удалого купца Калашникова» с опорой на иллюстративный материал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7 класс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Почему поведение </a:t>
            </a:r>
            <a:r>
              <a:rPr lang="ru-RU" sz="2800" b="1" dirty="0" err="1" smtClean="0"/>
              <a:t>Кирибеевича</a:t>
            </a:r>
            <a:r>
              <a:rPr lang="ru-RU" sz="2800" b="1" dirty="0" smtClean="0"/>
              <a:t> вызывает гнев у Ивана Грозного? Какой совет дает царь своему верному слуге?</a:t>
            </a:r>
            <a:endParaRPr lang="ru-RU" sz="2800" b="1" dirty="0"/>
          </a:p>
        </p:txBody>
      </p:sp>
      <p:pic>
        <p:nvPicPr>
          <p:cNvPr id="9218" name="Picture 2" descr="C:\Users\User\Downloads\смайлы картинки\0_50e13_fbf4702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168" y="6215082"/>
            <a:ext cx="533855" cy="428628"/>
          </a:xfrm>
          <a:prstGeom prst="rect">
            <a:avLst/>
          </a:prstGeom>
          <a:noFill/>
        </p:spPr>
      </p:pic>
      <p:pic>
        <p:nvPicPr>
          <p:cNvPr id="9219" name="Picture 3" descr="C:\Users\User\Downloads\43957707_0NevrevNV_Oprichniki_BISH_malenk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8083259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714776" cy="607223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Почему он предлагает </a:t>
            </a:r>
            <a:r>
              <a:rPr lang="ru-RU" sz="3200" b="1" dirty="0" err="1" smtClean="0"/>
              <a:t>Кирибеевичу</a:t>
            </a:r>
            <a:r>
              <a:rPr lang="ru-RU" sz="3200" b="1" dirty="0" smtClean="0"/>
              <a:t> поступить в духе традиции, не нарушая древний обычай?</a:t>
            </a:r>
            <a:endParaRPr lang="ru-RU" sz="3200" b="1" dirty="0"/>
          </a:p>
        </p:txBody>
      </p:sp>
      <p:pic>
        <p:nvPicPr>
          <p:cNvPr id="10242" name="Picture 2" descr="C:\Users\User\Downloads\смайлы картинки\0_50e13_fbf47021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4500593" cy="4680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53689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Почему </a:t>
            </a:r>
            <a:r>
              <a:rPr lang="ru-RU" sz="3200" b="1" dirty="0" err="1" smtClean="0"/>
              <a:t>Кирибеевич</a:t>
            </a:r>
            <a:r>
              <a:rPr lang="ru-RU" sz="3200" b="1" dirty="0" smtClean="0"/>
              <a:t> не сказал царю «правды истинной»?</a:t>
            </a:r>
            <a:endParaRPr lang="ru-RU" sz="3200" b="1" dirty="0"/>
          </a:p>
        </p:txBody>
      </p:sp>
      <p:pic>
        <p:nvPicPr>
          <p:cNvPr id="11266" name="Picture 2" descr="C:\Users\User\Downloads\смайлы картинки\0_66214_3c71eee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57232"/>
            <a:ext cx="442915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Какие события происходят в семье Степана </a:t>
            </a:r>
            <a:r>
              <a:rPr lang="ru-RU" sz="3200" b="1" dirty="0" err="1" smtClean="0"/>
              <a:t>Парамоновича</a:t>
            </a:r>
            <a:r>
              <a:rPr lang="ru-RU" sz="3200" b="1" dirty="0" smtClean="0"/>
              <a:t> в этот «недобрый день»?</a:t>
            </a:r>
            <a:endParaRPr lang="ru-RU" sz="3200" b="1" dirty="0"/>
          </a:p>
        </p:txBody>
      </p:sp>
      <p:pic>
        <p:nvPicPr>
          <p:cNvPr id="12290" name="Picture 2" descr="C:\Users\User\Downloads\page_2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111371" cy="47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Почему нарушен привычный уклад жизни?</a:t>
            </a:r>
            <a:endParaRPr lang="ru-RU" sz="3200" b="1" dirty="0"/>
          </a:p>
        </p:txBody>
      </p:sp>
      <p:pic>
        <p:nvPicPr>
          <p:cNvPr id="13314" name="Picture 2" descr="C:\Users\User\Downloads\607206ef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808591" cy="421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2857520" cy="471490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 реагирует Калашников на  происшедшее с женой? Почему он ей угрожает наказанием?</a:t>
            </a:r>
            <a:endParaRPr lang="ru-RU" sz="3200" b="1" dirty="0"/>
          </a:p>
        </p:txBody>
      </p:sp>
      <p:pic>
        <p:nvPicPr>
          <p:cNvPr id="14338" name="Picture 2" descr="C:\Users\User\Downloads\alena-dmit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785794"/>
            <a:ext cx="4471864" cy="550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9404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Как описана внешность и речь Алены Дмитриевны?</a:t>
            </a:r>
            <a:endParaRPr lang="ru-RU" sz="3600" b="1" dirty="0"/>
          </a:p>
        </p:txBody>
      </p:sp>
      <p:pic>
        <p:nvPicPr>
          <p:cNvPr id="15362" name="Picture 2" descr="C:\Users\User\Downloads\aivazovsky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14356"/>
            <a:ext cx="4326457" cy="567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Почему  </a:t>
            </a:r>
            <a:r>
              <a:rPr lang="ru-RU" sz="2800" b="1" dirty="0" err="1" smtClean="0"/>
              <a:t>Кирибеевич</a:t>
            </a:r>
            <a:r>
              <a:rPr lang="ru-RU" sz="2800" b="1" dirty="0" smtClean="0"/>
              <a:t> при встрече с Аленой Дмитриевной упоминает, что он  слуга «грозного царя» и родом «из славной семьи из Малютиной»?</a:t>
            </a:r>
            <a:endParaRPr lang="ru-RU" sz="2800" b="1" dirty="0"/>
          </a:p>
        </p:txBody>
      </p:sp>
      <p:pic>
        <p:nvPicPr>
          <p:cNvPr id="16386" name="Picture 2" descr="C:\Users\User\Downloads\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573031" cy="4884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3786214" cy="5643602"/>
          </a:xfrm>
        </p:spPr>
        <p:txBody>
          <a:bodyPr/>
          <a:lstStyle/>
          <a:p>
            <a:r>
              <a:rPr lang="ru-RU" b="1" dirty="0" smtClean="0"/>
              <a:t>Что вы знаете о сподвижнике царя </a:t>
            </a:r>
            <a:r>
              <a:rPr lang="ru-RU" b="1" dirty="0" err="1" smtClean="0"/>
              <a:t>Малюте</a:t>
            </a:r>
            <a:r>
              <a:rPr lang="ru-RU" b="1" dirty="0" smtClean="0"/>
              <a:t> Скуратове?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6" y="1600200"/>
            <a:ext cx="18287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User\Downloads\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42918"/>
            <a:ext cx="3382366" cy="5815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3929090" cy="629763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Зачем выходит на бой </a:t>
            </a:r>
            <a:r>
              <a:rPr lang="ru-RU" sz="3600" b="1" dirty="0" err="1" smtClean="0"/>
              <a:t>Кирибеевич</a:t>
            </a:r>
            <a:r>
              <a:rPr lang="ru-RU" sz="3600" b="1" dirty="0" smtClean="0"/>
              <a:t>, из каких побуждений идет Калашников?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86644" y="1600200"/>
            <a:ext cx="140015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User\Downloads\Lre19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31873"/>
            <a:ext cx="3965604" cy="5683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Какой предстает перед нами древняя Москва?</a:t>
            </a:r>
            <a:endParaRPr lang="ru-RU" sz="3200" b="1" dirty="0"/>
          </a:p>
        </p:txBody>
      </p:sp>
      <p:pic>
        <p:nvPicPr>
          <p:cNvPr id="1026" name="Picture 2" descr="C:\Users\User\Downloads\66496423_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8000563" cy="4996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3257544" cy="565469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Как описан богатырский бой?</a:t>
            </a:r>
            <a:endParaRPr lang="ru-RU" sz="3600" b="1" dirty="0"/>
          </a:p>
        </p:txBody>
      </p:sp>
      <p:pic>
        <p:nvPicPr>
          <p:cNvPr id="19459" name="Picture 3" descr="C:\Users\User\Downloads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42918"/>
            <a:ext cx="3860395" cy="556557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928802"/>
            <a:ext cx="3143272" cy="419736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3614734" cy="615475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Какое решение принимает царь? Можно ли назвать Ивана Грозного мудрым и справедливым?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1600200"/>
            <a:ext cx="24002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User\Downloads\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388176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3614734" cy="608332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Как сам купец оценивает случившееся, в чем он видит грех своей души?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600200"/>
            <a:ext cx="2971792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22530" name="Picture 2" descr="C:\Users\User\Downloads\015labuqt61305882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642918"/>
            <a:ext cx="4214810" cy="5433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3214710" cy="622619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Кто одерживает нравственную победу в этом поединке?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5140" y="1600200"/>
            <a:ext cx="19716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5" name="Picture 3" descr="C:\Users\User\Downloads\vasnecov_A_razjez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18"/>
            <a:ext cx="4551257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Вспомните исторические детали и объясните их роль в контексте поэмы</a:t>
            </a:r>
            <a:endParaRPr lang="ru-RU" sz="3200" b="1" dirty="0"/>
          </a:p>
        </p:txBody>
      </p:sp>
      <p:pic>
        <p:nvPicPr>
          <p:cNvPr id="2050" name="Picture 2" descr="C:\Users\User\Downloads\0_63b12_d8bfbaca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706419" cy="474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Кто такие опричники и какова  их роль в жизни страны?</a:t>
            </a:r>
            <a:endParaRPr lang="ru-RU" sz="3200" b="1" dirty="0"/>
          </a:p>
        </p:txBody>
      </p:sp>
      <p:pic>
        <p:nvPicPr>
          <p:cNvPr id="3074" name="Picture 2" descr="C:\Users\User\Downloads\02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867439" cy="4880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f100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10341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64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6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смайлы картинки\0_3da19_30d14b9e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545" y="214290"/>
            <a:ext cx="8595173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Каким предстает  в поэме царь Иван Грозный?</a:t>
            </a:r>
            <a:endParaRPr lang="ru-RU" sz="3200" b="1" dirty="0"/>
          </a:p>
        </p:txBody>
      </p:sp>
      <p:pic>
        <p:nvPicPr>
          <p:cNvPr id="7170" name="Picture 2" descr="C:\Users\User\Downloads\смайлы картинки\0006-001-Politika-Ivana-Groznog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2941401" cy="4833024"/>
          </a:xfrm>
          <a:prstGeom prst="rect">
            <a:avLst/>
          </a:prstGeom>
          <a:noFill/>
        </p:spPr>
      </p:pic>
      <p:pic>
        <p:nvPicPr>
          <p:cNvPr id="7171" name="Picture 3" descr="C:\Users\User\Downloads\смайлы картинки\02-09-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324041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64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7896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235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 Минувшее проходит предо мною…»</vt:lpstr>
      <vt:lpstr>Какой предстает перед нами древняя Москва?</vt:lpstr>
      <vt:lpstr>Вспомните исторические детали и объясните их роль в контексте поэмы</vt:lpstr>
      <vt:lpstr>Кто такие опричники и какова  их роль в жизни страны?</vt:lpstr>
      <vt:lpstr>Слайд 5</vt:lpstr>
      <vt:lpstr>Слайд 6</vt:lpstr>
      <vt:lpstr>Слайд 7</vt:lpstr>
      <vt:lpstr>Каким предстает  в поэме царь Иван Грозный?</vt:lpstr>
      <vt:lpstr>Слайд 9</vt:lpstr>
      <vt:lpstr>Почему поведение Кирибеевича вызывает гнев у Ивана Грозного? Какой совет дает царь своему верному слуге?</vt:lpstr>
      <vt:lpstr>Почему он предлагает Кирибеевичу поступить в духе традиции, не нарушая древний обычай?</vt:lpstr>
      <vt:lpstr>Почему Кирибеевич не сказал царю «правды истинной»?</vt:lpstr>
      <vt:lpstr>Какие события происходят в семье Степана Парамоновича в этот «недобрый день»?</vt:lpstr>
      <vt:lpstr>Почему нарушен привычный уклад жизни?</vt:lpstr>
      <vt:lpstr>Как реагирует Калашников на  происшедшее с женой? Почему он ей угрожает наказанием?</vt:lpstr>
      <vt:lpstr>Как описана внешность и речь Алены Дмитриевны?</vt:lpstr>
      <vt:lpstr>Почему  Кирибеевич при встрече с Аленой Дмитриевной упоминает, что он  слуга «грозного царя» и родом «из славной семьи из Малютиной»?</vt:lpstr>
      <vt:lpstr>Что вы знаете о сподвижнике царя Малюте Скуратове?</vt:lpstr>
      <vt:lpstr>Зачем выходит на бой Кирибеевич, из каких побуждений идет Калашников?</vt:lpstr>
      <vt:lpstr>Как описан богатырский бой?</vt:lpstr>
      <vt:lpstr>Какое решение принимает царь? Можно ли назвать Ивана Грозного мудрым и справедливым?</vt:lpstr>
      <vt:lpstr>Как сам купец оценивает случившееся, в чем он видит грех своей души?</vt:lpstr>
      <vt:lpstr>Кто одерживает нравственную победу в этом поединке?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Минувшее проходит предо мною…»</dc:title>
  <dc:creator>User</dc:creator>
  <cp:lastModifiedBy>Пользователь 12</cp:lastModifiedBy>
  <cp:revision>37</cp:revision>
  <dcterms:created xsi:type="dcterms:W3CDTF">2012-09-23T09:11:27Z</dcterms:created>
  <dcterms:modified xsi:type="dcterms:W3CDTF">2023-01-04T08:12:15Z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1316767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