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99" r:id="rId3"/>
    <p:sldId id="273" r:id="rId4"/>
    <p:sldId id="321" r:id="rId5"/>
    <p:sldId id="313" r:id="rId6"/>
    <p:sldId id="302" r:id="rId7"/>
    <p:sldId id="300" r:id="rId8"/>
    <p:sldId id="317" r:id="rId9"/>
    <p:sldId id="307" r:id="rId10"/>
    <p:sldId id="305" r:id="rId11"/>
    <p:sldId id="318" r:id="rId12"/>
    <p:sldId id="322" r:id="rId13"/>
    <p:sldId id="275" r:id="rId14"/>
    <p:sldId id="279" r:id="rId15"/>
    <p:sldId id="292" r:id="rId16"/>
    <p:sldId id="278" r:id="rId17"/>
    <p:sldId id="257" r:id="rId18"/>
    <p:sldId id="319" r:id="rId19"/>
    <p:sldId id="295" r:id="rId20"/>
    <p:sldId id="323" r:id="rId21"/>
    <p:sldId id="308" r:id="rId22"/>
    <p:sldId id="296" r:id="rId23"/>
    <p:sldId id="303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i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i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i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i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i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600" i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600" i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600" i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600" i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2787"/>
    <p:restoredTop sz="90929"/>
  </p:normalViewPr>
  <p:slideViewPr>
    <p:cSldViewPr>
      <p:cViewPr varScale="1">
        <p:scale>
          <a:sx n="83" d="100"/>
          <a:sy n="83" d="100"/>
        </p:scale>
        <p:origin x="-13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895600"/>
            <a:ext cx="9144000" cy="3962400"/>
            <a:chOff x="0" y="1824"/>
            <a:chExt cx="5760" cy="249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0" y="1824"/>
              <a:ext cx="5760" cy="2496"/>
              <a:chOff x="0" y="1824"/>
              <a:chExt cx="5760" cy="2496"/>
            </a:xfrm>
          </p:grpSpPr>
          <p:sp>
            <p:nvSpPr>
              <p:cNvPr id="14" name="Rectangle 4"/>
              <p:cNvSpPr>
                <a:spLocks noChangeArrowheads="1"/>
              </p:cNvSpPr>
              <p:nvPr userDrawn="1"/>
            </p:nvSpPr>
            <p:spPr bwMode="ltGray">
              <a:xfrm>
                <a:off x="5280" y="3264"/>
                <a:ext cx="336" cy="105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Rectangle 5"/>
              <p:cNvSpPr>
                <a:spLocks noChangeArrowheads="1"/>
              </p:cNvSpPr>
              <p:nvPr userDrawn="1"/>
            </p:nvSpPr>
            <p:spPr bwMode="ltGray">
              <a:xfrm>
                <a:off x="144" y="3264"/>
                <a:ext cx="336" cy="1056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Rectangle 6"/>
              <p:cNvSpPr>
                <a:spLocks noChangeArrowheads="1"/>
              </p:cNvSpPr>
              <p:nvPr userDrawn="1"/>
            </p:nvSpPr>
            <p:spPr bwMode="ltGray">
              <a:xfrm>
                <a:off x="5280" y="2496"/>
                <a:ext cx="336" cy="1056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Rectangle 7"/>
              <p:cNvSpPr>
                <a:spLocks noChangeArrowheads="1"/>
              </p:cNvSpPr>
              <p:nvPr userDrawn="1"/>
            </p:nvSpPr>
            <p:spPr bwMode="hidden">
              <a:xfrm>
                <a:off x="0" y="1824"/>
                <a:ext cx="5760" cy="288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8" name="Rectangle 8"/>
              <p:cNvSpPr>
                <a:spLocks noChangeArrowheads="1"/>
              </p:cNvSpPr>
              <p:nvPr userDrawn="1"/>
            </p:nvSpPr>
            <p:spPr bwMode="hidden">
              <a:xfrm>
                <a:off x="5616" y="2064"/>
                <a:ext cx="144" cy="225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9" name="Rectangle 9"/>
              <p:cNvSpPr>
                <a:spLocks noChangeArrowheads="1"/>
              </p:cNvSpPr>
              <p:nvPr userDrawn="1"/>
            </p:nvSpPr>
            <p:spPr bwMode="hidden">
              <a:xfrm>
                <a:off x="0" y="2112"/>
                <a:ext cx="144" cy="2208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Rectangle 10"/>
              <p:cNvSpPr>
                <a:spLocks noChangeArrowheads="1"/>
              </p:cNvSpPr>
              <p:nvPr userDrawn="1"/>
            </p:nvSpPr>
            <p:spPr bwMode="ltGray">
              <a:xfrm>
                <a:off x="144" y="2496"/>
                <a:ext cx="336" cy="1056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1" name="Group 11"/>
              <p:cNvGrpSpPr>
                <a:grpSpLocks/>
              </p:cNvGrpSpPr>
              <p:nvPr userDrawn="1"/>
            </p:nvGrpSpPr>
            <p:grpSpPr bwMode="auto">
              <a:xfrm>
                <a:off x="8" y="2032"/>
                <a:ext cx="5724" cy="608"/>
                <a:chOff x="8" y="32"/>
                <a:chExt cx="5724" cy="608"/>
              </a:xfrm>
            </p:grpSpPr>
            <p:sp>
              <p:nvSpPr>
                <p:cNvPr id="23" name="AutoShape 12"/>
                <p:cNvSpPr>
                  <a:spLocks noChangeArrowheads="1"/>
                </p:cNvSpPr>
                <p:nvPr userDrawn="1"/>
              </p:nvSpPr>
              <p:spPr bwMode="auto">
                <a:xfrm>
                  <a:off x="56" y="32"/>
                  <a:ext cx="5641" cy="48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4" name="Rectangle 13"/>
                <p:cNvSpPr>
                  <a:spLocks noChangeArrowheads="1"/>
                </p:cNvSpPr>
                <p:nvPr userDrawn="1"/>
              </p:nvSpPr>
              <p:spPr bwMode="auto">
                <a:xfrm>
                  <a:off x="248" y="56"/>
                  <a:ext cx="5232" cy="5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25" name="Group 14"/>
                <p:cNvGrpSpPr>
                  <a:grpSpLocks/>
                </p:cNvGrpSpPr>
                <p:nvPr userDrawn="1"/>
              </p:nvGrpSpPr>
              <p:grpSpPr bwMode="auto">
                <a:xfrm>
                  <a:off x="272" y="400"/>
                  <a:ext cx="5208" cy="113"/>
                  <a:chOff x="254" y="463"/>
                  <a:chExt cx="5208" cy="113"/>
                </a:xfrm>
              </p:grpSpPr>
              <p:sp>
                <p:nvSpPr>
                  <p:cNvPr id="71" name="Freeform 15"/>
                  <p:cNvSpPr>
                    <a:spLocks/>
                  </p:cNvSpPr>
                  <p:nvPr/>
                </p:nvSpPr>
                <p:spPr bwMode="auto">
                  <a:xfrm flipH="1">
                    <a:off x="5232" y="468"/>
                    <a:ext cx="230" cy="106"/>
                  </a:xfrm>
                  <a:custGeom>
                    <a:avLst/>
                    <a:gdLst/>
                    <a:ahLst/>
                    <a:cxnLst>
                      <a:cxn ang="0">
                        <a:pos x="230" y="0"/>
                      </a:cxn>
                      <a:cxn ang="0">
                        <a:pos x="182" y="0"/>
                      </a:cxn>
                      <a:cxn ang="0">
                        <a:pos x="0" y="78"/>
                      </a:cxn>
                      <a:cxn ang="0">
                        <a:pos x="86" y="96"/>
                      </a:cxn>
                      <a:cxn ang="0">
                        <a:pos x="204" y="96"/>
                      </a:cxn>
                      <a:cxn ang="0">
                        <a:pos x="230" y="0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72" name="Freeform 16"/>
                  <p:cNvSpPr>
                    <a:spLocks/>
                  </p:cNvSpPr>
                  <p:nvPr/>
                </p:nvSpPr>
                <p:spPr bwMode="auto">
                  <a:xfrm>
                    <a:off x="254" y="470"/>
                    <a:ext cx="230" cy="106"/>
                  </a:xfrm>
                  <a:custGeom>
                    <a:avLst/>
                    <a:gdLst/>
                    <a:ahLst/>
                    <a:cxnLst>
                      <a:cxn ang="0">
                        <a:pos x="230" y="0"/>
                      </a:cxn>
                      <a:cxn ang="0">
                        <a:pos x="182" y="0"/>
                      </a:cxn>
                      <a:cxn ang="0">
                        <a:pos x="0" y="78"/>
                      </a:cxn>
                      <a:cxn ang="0">
                        <a:pos x="86" y="96"/>
                      </a:cxn>
                      <a:cxn ang="0">
                        <a:pos x="204" y="96"/>
                      </a:cxn>
                      <a:cxn ang="0">
                        <a:pos x="230" y="0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73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450" y="463"/>
                    <a:ext cx="4812" cy="113"/>
                    <a:chOff x="450" y="463"/>
                    <a:chExt cx="4812" cy="113"/>
                  </a:xfrm>
                </p:grpSpPr>
                <p:grpSp>
                  <p:nvGrpSpPr>
                    <p:cNvPr id="74" name="Group 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0" y="464"/>
                      <a:ext cx="2925" cy="112"/>
                      <a:chOff x="0" y="283"/>
                      <a:chExt cx="5759" cy="220"/>
                    </a:xfrm>
                  </p:grpSpPr>
                  <p:grpSp>
                    <p:nvGrpSpPr>
                      <p:cNvPr id="88" name="Group 1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283"/>
                        <a:ext cx="822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107" name="Freeform 2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8" name="Freeform 2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1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89" name="Group 2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23" y="283"/>
                        <a:ext cx="822" cy="220"/>
                        <a:chOff x="241" y="720"/>
                        <a:chExt cx="3980" cy="1064"/>
                      </a:xfrm>
                    </p:grpSpPr>
                    <p:sp>
                      <p:nvSpPr>
                        <p:cNvPr id="105" name="Freeform 2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1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6" name="Freeform 2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2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90" name="Group 2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46" y="283"/>
                        <a:ext cx="824" cy="220"/>
                        <a:chOff x="1646" y="283"/>
                        <a:chExt cx="824" cy="220"/>
                      </a:xfrm>
                    </p:grpSpPr>
                    <p:sp>
                      <p:nvSpPr>
                        <p:cNvPr id="103" name="Freeform 2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646" y="283"/>
                          <a:ext cx="416" cy="2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4" name="Freeform 2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54" y="283"/>
                          <a:ext cx="416" cy="2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91" name="Group 2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69" y="283"/>
                        <a:ext cx="822" cy="220"/>
                        <a:chOff x="242" y="720"/>
                        <a:chExt cx="3980" cy="1064"/>
                      </a:xfrm>
                    </p:grpSpPr>
                    <p:sp>
                      <p:nvSpPr>
                        <p:cNvPr id="101" name="Freeform 2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2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2" name="Freeform 3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3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92" name="Group 3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1" y="283"/>
                        <a:ext cx="822" cy="220"/>
                        <a:chOff x="238" y="720"/>
                        <a:chExt cx="3980" cy="1064"/>
                      </a:xfrm>
                    </p:grpSpPr>
                    <p:sp>
                      <p:nvSpPr>
                        <p:cNvPr id="99" name="Freeform 3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8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100" name="Freeform 3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9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93" name="Group 3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14" y="283"/>
                        <a:ext cx="822" cy="220"/>
                        <a:chOff x="239" y="720"/>
                        <a:chExt cx="3980" cy="1064"/>
                      </a:xfrm>
                    </p:grpSpPr>
                    <p:sp>
                      <p:nvSpPr>
                        <p:cNvPr id="97" name="Freeform 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9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98" name="Freeform 3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0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94" name="Group 3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37" y="283"/>
                        <a:ext cx="822" cy="220"/>
                        <a:chOff x="239" y="720"/>
                        <a:chExt cx="3981" cy="1064"/>
                      </a:xfrm>
                    </p:grpSpPr>
                    <p:sp>
                      <p:nvSpPr>
                        <p:cNvPr id="95" name="Freeform 3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9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96" name="Freeform 3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1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75" name="Group 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8" y="463"/>
                      <a:ext cx="417" cy="112"/>
                      <a:chOff x="240" y="720"/>
                      <a:chExt cx="3980" cy="1064"/>
                    </a:xfrm>
                  </p:grpSpPr>
                  <p:sp>
                    <p:nvSpPr>
                      <p:cNvPr id="86" name="Freeform 4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87" name="Freeform 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6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grpSp>
                  <p:nvGrpSpPr>
                    <p:cNvPr id="76" name="Group 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6" y="463"/>
                      <a:ext cx="419" cy="112"/>
                      <a:chOff x="240" y="720"/>
                      <a:chExt cx="3980" cy="1064"/>
                    </a:xfrm>
                  </p:grpSpPr>
                  <p:sp>
                    <p:nvSpPr>
                      <p:cNvPr id="84" name="Freeform 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85" name="Freeform 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6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grpSp>
                  <p:nvGrpSpPr>
                    <p:cNvPr id="77" name="Group 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13" y="463"/>
                      <a:ext cx="417" cy="112"/>
                      <a:chOff x="1646" y="283"/>
                      <a:chExt cx="823" cy="220"/>
                    </a:xfrm>
                  </p:grpSpPr>
                  <p:sp>
                    <p:nvSpPr>
                      <p:cNvPr id="82" name="Freeform 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46" y="283"/>
                        <a:ext cx="416" cy="22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83" name="Freeform 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3" y="283"/>
                        <a:ext cx="416" cy="22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grpSp>
                  <p:nvGrpSpPr>
                    <p:cNvPr id="78" name="Group 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33" y="463"/>
                      <a:ext cx="417" cy="112"/>
                      <a:chOff x="240" y="720"/>
                      <a:chExt cx="3980" cy="1064"/>
                    </a:xfrm>
                  </p:grpSpPr>
                  <p:sp>
                    <p:nvSpPr>
                      <p:cNvPr id="80" name="Freeform 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81" name="Freeform 5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6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sp>
                  <p:nvSpPr>
                    <p:cNvPr id="79" name="Freeform 52"/>
                    <p:cNvSpPr>
                      <a:spLocks/>
                    </p:cNvSpPr>
                    <p:nvPr/>
                  </p:nvSpPr>
                  <p:spPr bwMode="auto">
                    <a:xfrm>
                      <a:off x="5051" y="463"/>
                      <a:ext cx="211" cy="1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4"/>
                        </a:cxn>
                        <a:cxn ang="0">
                          <a:pos x="0" y="1064"/>
                        </a:cxn>
                        <a:cxn ang="0">
                          <a:pos x="236" y="1064"/>
                        </a:cxn>
                        <a:cxn ang="0">
                          <a:pos x="1772" y="1064"/>
                        </a:cxn>
                        <a:cxn ang="0">
                          <a:pos x="2012" y="1064"/>
                        </a:cxn>
                        <a:cxn ang="0">
                          <a:pos x="2012" y="54"/>
                        </a:cxn>
                        <a:cxn ang="0">
                          <a:pos x="0" y="54"/>
                        </a:cxn>
                      </a:cxnLst>
                      <a:rect l="0" t="0" r="r" b="b"/>
                      <a:pathLst>
                        <a:path w="2012" h="1064">
                          <a:moveTo>
                            <a:pt x="0" y="54"/>
                          </a:moveTo>
                          <a:lnTo>
                            <a:pt x="0" y="1064"/>
                          </a:lnTo>
                          <a:lnTo>
                            <a:pt x="236" y="1064"/>
                          </a:lnTo>
                          <a:cubicBezTo>
                            <a:pt x="234" y="8"/>
                            <a:pt x="1770" y="0"/>
                            <a:pt x="1772" y="1064"/>
                          </a:cubicBezTo>
                          <a:lnTo>
                            <a:pt x="2012" y="1064"/>
                          </a:lnTo>
                          <a:lnTo>
                            <a:pt x="2012" y="54"/>
                          </a:lnTo>
                          <a:lnTo>
                            <a:pt x="0" y="54"/>
                          </a:lnTo>
                          <a:close/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</p:grpSp>
            <p:grpSp>
              <p:nvGrpSpPr>
                <p:cNvPr id="26" name="Group 53"/>
                <p:cNvGrpSpPr>
                  <a:grpSpLocks/>
                </p:cNvGrpSpPr>
                <p:nvPr userDrawn="1"/>
              </p:nvGrpSpPr>
              <p:grpSpPr bwMode="auto">
                <a:xfrm>
                  <a:off x="262" y="399"/>
                  <a:ext cx="5208" cy="113"/>
                  <a:chOff x="254" y="463"/>
                  <a:chExt cx="5208" cy="113"/>
                </a:xfrm>
              </p:grpSpPr>
              <p:sp>
                <p:nvSpPr>
                  <p:cNvPr id="33" name="Freeform 54"/>
                  <p:cNvSpPr>
                    <a:spLocks/>
                  </p:cNvSpPr>
                  <p:nvPr/>
                </p:nvSpPr>
                <p:spPr bwMode="auto">
                  <a:xfrm flipH="1">
                    <a:off x="5232" y="468"/>
                    <a:ext cx="230" cy="106"/>
                  </a:xfrm>
                  <a:custGeom>
                    <a:avLst/>
                    <a:gdLst/>
                    <a:ahLst/>
                    <a:cxnLst>
                      <a:cxn ang="0">
                        <a:pos x="230" y="0"/>
                      </a:cxn>
                      <a:cxn ang="0">
                        <a:pos x="182" y="0"/>
                      </a:cxn>
                      <a:cxn ang="0">
                        <a:pos x="0" y="78"/>
                      </a:cxn>
                      <a:cxn ang="0">
                        <a:pos x="86" y="96"/>
                      </a:cxn>
                      <a:cxn ang="0">
                        <a:pos x="204" y="96"/>
                      </a:cxn>
                      <a:cxn ang="0">
                        <a:pos x="230" y="0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4" name="Freeform 55"/>
                  <p:cNvSpPr>
                    <a:spLocks/>
                  </p:cNvSpPr>
                  <p:nvPr/>
                </p:nvSpPr>
                <p:spPr bwMode="auto">
                  <a:xfrm>
                    <a:off x="254" y="470"/>
                    <a:ext cx="230" cy="106"/>
                  </a:xfrm>
                  <a:custGeom>
                    <a:avLst/>
                    <a:gdLst/>
                    <a:ahLst/>
                    <a:cxnLst>
                      <a:cxn ang="0">
                        <a:pos x="230" y="0"/>
                      </a:cxn>
                      <a:cxn ang="0">
                        <a:pos x="182" y="0"/>
                      </a:cxn>
                      <a:cxn ang="0">
                        <a:pos x="0" y="78"/>
                      </a:cxn>
                      <a:cxn ang="0">
                        <a:pos x="86" y="96"/>
                      </a:cxn>
                      <a:cxn ang="0">
                        <a:pos x="204" y="96"/>
                      </a:cxn>
                      <a:cxn ang="0">
                        <a:pos x="230" y="0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35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450" y="463"/>
                    <a:ext cx="4812" cy="113"/>
                    <a:chOff x="450" y="463"/>
                    <a:chExt cx="4812" cy="113"/>
                  </a:xfrm>
                </p:grpSpPr>
                <p:grpSp>
                  <p:nvGrpSpPr>
                    <p:cNvPr id="36" name="Group 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0" y="464"/>
                      <a:ext cx="2925" cy="112"/>
                      <a:chOff x="0" y="283"/>
                      <a:chExt cx="5759" cy="220"/>
                    </a:xfrm>
                  </p:grpSpPr>
                  <p:grpSp>
                    <p:nvGrpSpPr>
                      <p:cNvPr id="50" name="Group 5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283"/>
                        <a:ext cx="822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69" name="Freeform 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0" name="Freeform 6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1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51" name="Group 6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23" y="283"/>
                        <a:ext cx="822" cy="220"/>
                        <a:chOff x="241" y="720"/>
                        <a:chExt cx="3980" cy="1064"/>
                      </a:xfrm>
                    </p:grpSpPr>
                    <p:sp>
                      <p:nvSpPr>
                        <p:cNvPr id="67" name="Freeform 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1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8" name="Freeform 6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2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52" name="Group 6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46" y="283"/>
                        <a:ext cx="824" cy="220"/>
                        <a:chOff x="1646" y="283"/>
                        <a:chExt cx="824" cy="220"/>
                      </a:xfrm>
                    </p:grpSpPr>
                    <p:sp>
                      <p:nvSpPr>
                        <p:cNvPr id="65" name="Freeform 6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646" y="283"/>
                          <a:ext cx="416" cy="2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6" name="Freeform 6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54" y="283"/>
                          <a:ext cx="416" cy="2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53" name="Group 6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69" y="283"/>
                        <a:ext cx="822" cy="220"/>
                        <a:chOff x="242" y="720"/>
                        <a:chExt cx="3980" cy="1064"/>
                      </a:xfrm>
                    </p:grpSpPr>
                    <p:sp>
                      <p:nvSpPr>
                        <p:cNvPr id="63" name="Freeform 6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2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4" name="Freeform 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3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54" name="Group 7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1" y="283"/>
                        <a:ext cx="822" cy="220"/>
                        <a:chOff x="238" y="720"/>
                        <a:chExt cx="3980" cy="1064"/>
                      </a:xfrm>
                    </p:grpSpPr>
                    <p:sp>
                      <p:nvSpPr>
                        <p:cNvPr id="61" name="Freeform 7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8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2" name="Freeform 7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9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55" name="Group 7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14" y="283"/>
                        <a:ext cx="822" cy="220"/>
                        <a:chOff x="239" y="720"/>
                        <a:chExt cx="3980" cy="1064"/>
                      </a:xfrm>
                    </p:grpSpPr>
                    <p:sp>
                      <p:nvSpPr>
                        <p:cNvPr id="59" name="Freeform 7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9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60" name="Freeform 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0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56" name="Group 7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37" y="283"/>
                        <a:ext cx="822" cy="220"/>
                        <a:chOff x="239" y="720"/>
                        <a:chExt cx="3981" cy="1064"/>
                      </a:xfrm>
                    </p:grpSpPr>
                    <p:sp>
                      <p:nvSpPr>
                        <p:cNvPr id="57" name="Freeform 7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9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58" name="Freeform 7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1" y="720"/>
                          <a:ext cx="2009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37" name="Group 7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8" y="463"/>
                      <a:ext cx="417" cy="112"/>
                      <a:chOff x="240" y="720"/>
                      <a:chExt cx="3980" cy="1064"/>
                    </a:xfrm>
                  </p:grpSpPr>
                  <p:sp>
                    <p:nvSpPr>
                      <p:cNvPr id="48" name="Freeform 8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49" name="Freeform 8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6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grpSp>
                  <p:nvGrpSpPr>
                    <p:cNvPr id="38" name="Group 8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6" y="463"/>
                      <a:ext cx="419" cy="112"/>
                      <a:chOff x="240" y="720"/>
                      <a:chExt cx="3980" cy="1064"/>
                    </a:xfrm>
                  </p:grpSpPr>
                  <p:sp>
                    <p:nvSpPr>
                      <p:cNvPr id="46" name="Freeform 8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47" name="Freeform 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6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grpSp>
                  <p:nvGrpSpPr>
                    <p:cNvPr id="39" name="Group 8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13" y="463"/>
                      <a:ext cx="417" cy="112"/>
                      <a:chOff x="1646" y="283"/>
                      <a:chExt cx="823" cy="220"/>
                    </a:xfrm>
                  </p:grpSpPr>
                  <p:sp>
                    <p:nvSpPr>
                      <p:cNvPr id="44" name="Freeform 8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46" y="283"/>
                        <a:ext cx="416" cy="22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45" name="Freeform 8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3" y="283"/>
                        <a:ext cx="416" cy="22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grpSp>
                  <p:nvGrpSpPr>
                    <p:cNvPr id="40" name="Group 8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33" y="463"/>
                      <a:ext cx="417" cy="112"/>
                      <a:chOff x="240" y="720"/>
                      <a:chExt cx="3980" cy="1064"/>
                    </a:xfrm>
                  </p:grpSpPr>
                  <p:sp>
                    <p:nvSpPr>
                      <p:cNvPr id="42" name="Freeform 8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43" name="Freeform 9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6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sp>
                  <p:nvSpPr>
                    <p:cNvPr id="41" name="Freeform 91"/>
                    <p:cNvSpPr>
                      <a:spLocks/>
                    </p:cNvSpPr>
                    <p:nvPr/>
                  </p:nvSpPr>
                  <p:spPr bwMode="auto">
                    <a:xfrm>
                      <a:off x="5051" y="463"/>
                      <a:ext cx="211" cy="1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4"/>
                        </a:cxn>
                        <a:cxn ang="0">
                          <a:pos x="0" y="1064"/>
                        </a:cxn>
                        <a:cxn ang="0">
                          <a:pos x="236" y="1064"/>
                        </a:cxn>
                        <a:cxn ang="0">
                          <a:pos x="1772" y="1064"/>
                        </a:cxn>
                        <a:cxn ang="0">
                          <a:pos x="2012" y="1064"/>
                        </a:cxn>
                        <a:cxn ang="0">
                          <a:pos x="2012" y="54"/>
                        </a:cxn>
                        <a:cxn ang="0">
                          <a:pos x="0" y="54"/>
                        </a:cxn>
                      </a:cxnLst>
                      <a:rect l="0" t="0" r="r" b="b"/>
                      <a:pathLst>
                        <a:path w="2012" h="1064">
                          <a:moveTo>
                            <a:pt x="0" y="54"/>
                          </a:moveTo>
                          <a:lnTo>
                            <a:pt x="0" y="1064"/>
                          </a:lnTo>
                          <a:lnTo>
                            <a:pt x="236" y="1064"/>
                          </a:lnTo>
                          <a:cubicBezTo>
                            <a:pt x="234" y="8"/>
                            <a:pt x="1770" y="0"/>
                            <a:pt x="1772" y="1064"/>
                          </a:cubicBezTo>
                          <a:lnTo>
                            <a:pt x="2012" y="1064"/>
                          </a:lnTo>
                          <a:lnTo>
                            <a:pt x="2012" y="54"/>
                          </a:lnTo>
                          <a:lnTo>
                            <a:pt x="0" y="54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</p:grpSp>
            <p:grpSp>
              <p:nvGrpSpPr>
                <p:cNvPr id="27" name="Group 92"/>
                <p:cNvGrpSpPr>
                  <a:grpSpLocks/>
                </p:cNvGrpSpPr>
                <p:nvPr userDrawn="1"/>
              </p:nvGrpSpPr>
              <p:grpSpPr bwMode="auto">
                <a:xfrm>
                  <a:off x="8" y="32"/>
                  <a:ext cx="568" cy="608"/>
                  <a:chOff x="8" y="32"/>
                  <a:chExt cx="568" cy="608"/>
                </a:xfrm>
              </p:grpSpPr>
              <p:sp>
                <p:nvSpPr>
                  <p:cNvPr id="31" name="Freeform 93"/>
                  <p:cNvSpPr>
                    <a:spLocks/>
                  </p:cNvSpPr>
                  <p:nvPr userDrawn="1"/>
                </p:nvSpPr>
                <p:spPr bwMode="auto">
                  <a:xfrm>
                    <a:off x="20" y="54"/>
                    <a:ext cx="556" cy="586"/>
                  </a:xfrm>
                  <a:custGeom>
                    <a:avLst/>
                    <a:gdLst/>
                    <a:ahLst/>
                    <a:cxnLst>
                      <a:cxn ang="0">
                        <a:pos x="1183" y="0"/>
                      </a:cxn>
                      <a:cxn ang="0">
                        <a:pos x="278" y="1706"/>
                      </a:cxn>
                      <a:cxn ang="0">
                        <a:pos x="2006" y="913"/>
                      </a:cxn>
                      <a:cxn ang="0">
                        <a:pos x="735" y="1519"/>
                      </a:cxn>
                      <a:cxn ang="0">
                        <a:pos x="1661" y="1060"/>
                      </a:cxn>
                      <a:cxn ang="0">
                        <a:pos x="1060" y="1394"/>
                      </a:cxn>
                      <a:cxn ang="0">
                        <a:pos x="1489" y="1187"/>
                      </a:cxn>
                      <a:cxn ang="0">
                        <a:pos x="1255" y="1355"/>
                      </a:cxn>
                      <a:cxn ang="0">
                        <a:pos x="1430" y="1221"/>
                      </a:cxn>
                      <a:cxn ang="0">
                        <a:pos x="1144" y="1403"/>
                      </a:cxn>
                      <a:cxn ang="0">
                        <a:pos x="1611" y="1144"/>
                      </a:cxn>
                      <a:cxn ang="0">
                        <a:pos x="843" y="1503"/>
                      </a:cxn>
                      <a:cxn ang="0">
                        <a:pos x="1876" y="960"/>
                      </a:cxn>
                      <a:cxn ang="0">
                        <a:pos x="474" y="1620"/>
                      </a:cxn>
                      <a:cxn ang="0">
                        <a:pos x="1158" y="267"/>
                      </a:cxn>
                      <a:cxn ang="0">
                        <a:pos x="1183" y="0"/>
                      </a:cxn>
                    </a:cxnLst>
                    <a:rect l="0" t="0" r="r" b="b"/>
                    <a:pathLst>
                      <a:path w="2570" h="2766">
                        <a:moveTo>
                          <a:pt x="1183" y="0"/>
                        </a:moveTo>
                        <a:cubicBezTo>
                          <a:pt x="31" y="34"/>
                          <a:pt x="0" y="1232"/>
                          <a:pt x="278" y="1706"/>
                        </a:cubicBezTo>
                        <a:cubicBezTo>
                          <a:pt x="888" y="2766"/>
                          <a:pt x="2570" y="2078"/>
                          <a:pt x="2006" y="913"/>
                        </a:cubicBezTo>
                        <a:cubicBezTo>
                          <a:pt x="1480" y="86"/>
                          <a:pt x="309" y="751"/>
                          <a:pt x="735" y="1519"/>
                        </a:cubicBezTo>
                        <a:cubicBezTo>
                          <a:pt x="1085" y="2095"/>
                          <a:pt x="2037" y="1686"/>
                          <a:pt x="1661" y="1060"/>
                        </a:cubicBezTo>
                        <a:cubicBezTo>
                          <a:pt x="1411" y="668"/>
                          <a:pt x="776" y="977"/>
                          <a:pt x="1060" y="1394"/>
                        </a:cubicBezTo>
                        <a:cubicBezTo>
                          <a:pt x="1252" y="1653"/>
                          <a:pt x="1647" y="1455"/>
                          <a:pt x="1489" y="1187"/>
                        </a:cubicBezTo>
                        <a:cubicBezTo>
                          <a:pt x="1389" y="1046"/>
                          <a:pt x="1055" y="1113"/>
                          <a:pt x="1255" y="1355"/>
                        </a:cubicBezTo>
                        <a:cubicBezTo>
                          <a:pt x="1185" y="1378"/>
                          <a:pt x="1221" y="1037"/>
                          <a:pt x="1430" y="1221"/>
                        </a:cubicBezTo>
                        <a:cubicBezTo>
                          <a:pt x="1522" y="1329"/>
                          <a:pt x="1328" y="1570"/>
                          <a:pt x="1144" y="1403"/>
                        </a:cubicBezTo>
                        <a:cubicBezTo>
                          <a:pt x="869" y="1019"/>
                          <a:pt x="1486" y="835"/>
                          <a:pt x="1611" y="1144"/>
                        </a:cubicBezTo>
                        <a:cubicBezTo>
                          <a:pt x="1803" y="1494"/>
                          <a:pt x="1244" y="1970"/>
                          <a:pt x="843" y="1503"/>
                        </a:cubicBezTo>
                        <a:cubicBezTo>
                          <a:pt x="467" y="868"/>
                          <a:pt x="1441" y="259"/>
                          <a:pt x="1876" y="960"/>
                        </a:cubicBezTo>
                        <a:cubicBezTo>
                          <a:pt x="2288" y="1625"/>
                          <a:pt x="1142" y="2588"/>
                          <a:pt x="474" y="1620"/>
                        </a:cubicBezTo>
                        <a:cubicBezTo>
                          <a:pt x="341" y="1336"/>
                          <a:pt x="221" y="417"/>
                          <a:pt x="1158" y="267"/>
                        </a:cubicBezTo>
                        <a:lnTo>
                          <a:pt x="1183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12700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32" name="Freeform 94"/>
                  <p:cNvSpPr>
                    <a:spLocks/>
                  </p:cNvSpPr>
                  <p:nvPr userDrawn="1"/>
                </p:nvSpPr>
                <p:spPr bwMode="auto">
                  <a:xfrm>
                    <a:off x="8" y="32"/>
                    <a:ext cx="556" cy="586"/>
                  </a:xfrm>
                  <a:custGeom>
                    <a:avLst/>
                    <a:gdLst/>
                    <a:ahLst/>
                    <a:cxnLst>
                      <a:cxn ang="0">
                        <a:pos x="1183" y="0"/>
                      </a:cxn>
                      <a:cxn ang="0">
                        <a:pos x="278" y="1706"/>
                      </a:cxn>
                      <a:cxn ang="0">
                        <a:pos x="2006" y="913"/>
                      </a:cxn>
                      <a:cxn ang="0">
                        <a:pos x="735" y="1519"/>
                      </a:cxn>
                      <a:cxn ang="0">
                        <a:pos x="1661" y="1060"/>
                      </a:cxn>
                      <a:cxn ang="0">
                        <a:pos x="1060" y="1394"/>
                      </a:cxn>
                      <a:cxn ang="0">
                        <a:pos x="1489" y="1187"/>
                      </a:cxn>
                      <a:cxn ang="0">
                        <a:pos x="1255" y="1355"/>
                      </a:cxn>
                      <a:cxn ang="0">
                        <a:pos x="1430" y="1221"/>
                      </a:cxn>
                      <a:cxn ang="0">
                        <a:pos x="1144" y="1403"/>
                      </a:cxn>
                      <a:cxn ang="0">
                        <a:pos x="1611" y="1144"/>
                      </a:cxn>
                      <a:cxn ang="0">
                        <a:pos x="843" y="1503"/>
                      </a:cxn>
                      <a:cxn ang="0">
                        <a:pos x="1876" y="960"/>
                      </a:cxn>
                      <a:cxn ang="0">
                        <a:pos x="474" y="1620"/>
                      </a:cxn>
                      <a:cxn ang="0">
                        <a:pos x="1158" y="267"/>
                      </a:cxn>
                      <a:cxn ang="0">
                        <a:pos x="1183" y="0"/>
                      </a:cxn>
                    </a:cxnLst>
                    <a:rect l="0" t="0" r="r" b="b"/>
                    <a:pathLst>
                      <a:path w="2570" h="2766">
                        <a:moveTo>
                          <a:pt x="1183" y="0"/>
                        </a:moveTo>
                        <a:cubicBezTo>
                          <a:pt x="31" y="34"/>
                          <a:pt x="0" y="1232"/>
                          <a:pt x="278" y="1706"/>
                        </a:cubicBezTo>
                        <a:cubicBezTo>
                          <a:pt x="888" y="2766"/>
                          <a:pt x="2570" y="2078"/>
                          <a:pt x="2006" y="913"/>
                        </a:cubicBezTo>
                        <a:cubicBezTo>
                          <a:pt x="1480" y="86"/>
                          <a:pt x="309" y="751"/>
                          <a:pt x="735" y="1519"/>
                        </a:cubicBezTo>
                        <a:cubicBezTo>
                          <a:pt x="1085" y="2095"/>
                          <a:pt x="2037" y="1686"/>
                          <a:pt x="1661" y="1060"/>
                        </a:cubicBezTo>
                        <a:cubicBezTo>
                          <a:pt x="1411" y="668"/>
                          <a:pt x="776" y="977"/>
                          <a:pt x="1060" y="1394"/>
                        </a:cubicBezTo>
                        <a:cubicBezTo>
                          <a:pt x="1252" y="1653"/>
                          <a:pt x="1647" y="1455"/>
                          <a:pt x="1489" y="1187"/>
                        </a:cubicBezTo>
                        <a:cubicBezTo>
                          <a:pt x="1389" y="1046"/>
                          <a:pt x="1055" y="1113"/>
                          <a:pt x="1255" y="1355"/>
                        </a:cubicBezTo>
                        <a:cubicBezTo>
                          <a:pt x="1185" y="1378"/>
                          <a:pt x="1221" y="1037"/>
                          <a:pt x="1430" y="1221"/>
                        </a:cubicBezTo>
                        <a:cubicBezTo>
                          <a:pt x="1522" y="1329"/>
                          <a:pt x="1328" y="1570"/>
                          <a:pt x="1144" y="1403"/>
                        </a:cubicBezTo>
                        <a:cubicBezTo>
                          <a:pt x="869" y="1019"/>
                          <a:pt x="1486" y="835"/>
                          <a:pt x="1611" y="1144"/>
                        </a:cubicBezTo>
                        <a:cubicBezTo>
                          <a:pt x="1803" y="1494"/>
                          <a:pt x="1244" y="1970"/>
                          <a:pt x="843" y="1503"/>
                        </a:cubicBezTo>
                        <a:cubicBezTo>
                          <a:pt x="467" y="868"/>
                          <a:pt x="1441" y="259"/>
                          <a:pt x="1876" y="960"/>
                        </a:cubicBezTo>
                        <a:cubicBezTo>
                          <a:pt x="2288" y="1625"/>
                          <a:pt x="1142" y="2588"/>
                          <a:pt x="474" y="1620"/>
                        </a:cubicBezTo>
                        <a:cubicBezTo>
                          <a:pt x="341" y="1336"/>
                          <a:pt x="221" y="417"/>
                          <a:pt x="1158" y="267"/>
                        </a:cubicBezTo>
                        <a:lnTo>
                          <a:pt x="1183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28" name="Freeform 95"/>
                <p:cNvSpPr>
                  <a:spLocks/>
                </p:cNvSpPr>
                <p:nvPr userDrawn="1"/>
              </p:nvSpPr>
              <p:spPr bwMode="auto">
                <a:xfrm flipH="1">
                  <a:off x="5176" y="54"/>
                  <a:ext cx="556" cy="586"/>
                </a:xfrm>
                <a:custGeom>
                  <a:avLst/>
                  <a:gdLst/>
                  <a:ahLst/>
                  <a:cxnLst>
                    <a:cxn ang="0">
                      <a:pos x="1183" y="0"/>
                    </a:cxn>
                    <a:cxn ang="0">
                      <a:pos x="278" y="1706"/>
                    </a:cxn>
                    <a:cxn ang="0">
                      <a:pos x="2006" y="913"/>
                    </a:cxn>
                    <a:cxn ang="0">
                      <a:pos x="735" y="1519"/>
                    </a:cxn>
                    <a:cxn ang="0">
                      <a:pos x="1661" y="1060"/>
                    </a:cxn>
                    <a:cxn ang="0">
                      <a:pos x="1060" y="1394"/>
                    </a:cxn>
                    <a:cxn ang="0">
                      <a:pos x="1489" y="1187"/>
                    </a:cxn>
                    <a:cxn ang="0">
                      <a:pos x="1255" y="1355"/>
                    </a:cxn>
                    <a:cxn ang="0">
                      <a:pos x="1430" y="1221"/>
                    </a:cxn>
                    <a:cxn ang="0">
                      <a:pos x="1144" y="1403"/>
                    </a:cxn>
                    <a:cxn ang="0">
                      <a:pos x="1611" y="1144"/>
                    </a:cxn>
                    <a:cxn ang="0">
                      <a:pos x="843" y="1503"/>
                    </a:cxn>
                    <a:cxn ang="0">
                      <a:pos x="1876" y="960"/>
                    </a:cxn>
                    <a:cxn ang="0">
                      <a:pos x="474" y="1620"/>
                    </a:cxn>
                    <a:cxn ang="0">
                      <a:pos x="1158" y="267"/>
                    </a:cxn>
                    <a:cxn ang="0">
                      <a:pos x="1183" y="0"/>
                    </a:cxn>
                  </a:cxnLst>
                  <a:rect l="0" t="0" r="r" b="b"/>
                  <a:pathLst>
                    <a:path w="2570" h="2766">
                      <a:moveTo>
                        <a:pt x="1183" y="0"/>
                      </a:moveTo>
                      <a:cubicBezTo>
                        <a:pt x="31" y="34"/>
                        <a:pt x="0" y="1232"/>
                        <a:pt x="278" y="1706"/>
                      </a:cubicBezTo>
                      <a:cubicBezTo>
                        <a:pt x="888" y="2766"/>
                        <a:pt x="2570" y="2078"/>
                        <a:pt x="2006" y="913"/>
                      </a:cubicBezTo>
                      <a:cubicBezTo>
                        <a:pt x="1480" y="86"/>
                        <a:pt x="309" y="751"/>
                        <a:pt x="735" y="1519"/>
                      </a:cubicBezTo>
                      <a:cubicBezTo>
                        <a:pt x="1085" y="2095"/>
                        <a:pt x="2037" y="1686"/>
                        <a:pt x="1661" y="1060"/>
                      </a:cubicBezTo>
                      <a:cubicBezTo>
                        <a:pt x="1411" y="668"/>
                        <a:pt x="776" y="977"/>
                        <a:pt x="1060" y="1394"/>
                      </a:cubicBezTo>
                      <a:cubicBezTo>
                        <a:pt x="1252" y="1653"/>
                        <a:pt x="1647" y="1455"/>
                        <a:pt x="1489" y="1187"/>
                      </a:cubicBezTo>
                      <a:cubicBezTo>
                        <a:pt x="1389" y="1046"/>
                        <a:pt x="1055" y="1113"/>
                        <a:pt x="1255" y="1355"/>
                      </a:cubicBezTo>
                      <a:cubicBezTo>
                        <a:pt x="1185" y="1378"/>
                        <a:pt x="1221" y="1037"/>
                        <a:pt x="1430" y="1221"/>
                      </a:cubicBezTo>
                      <a:cubicBezTo>
                        <a:pt x="1522" y="1329"/>
                        <a:pt x="1328" y="1570"/>
                        <a:pt x="1144" y="1403"/>
                      </a:cubicBezTo>
                      <a:cubicBezTo>
                        <a:pt x="869" y="1019"/>
                        <a:pt x="1486" y="835"/>
                        <a:pt x="1611" y="1144"/>
                      </a:cubicBezTo>
                      <a:cubicBezTo>
                        <a:pt x="1803" y="1494"/>
                        <a:pt x="1244" y="1970"/>
                        <a:pt x="843" y="1503"/>
                      </a:cubicBezTo>
                      <a:cubicBezTo>
                        <a:pt x="467" y="868"/>
                        <a:pt x="1441" y="259"/>
                        <a:pt x="1876" y="960"/>
                      </a:cubicBezTo>
                      <a:cubicBezTo>
                        <a:pt x="2288" y="1625"/>
                        <a:pt x="1142" y="2588"/>
                        <a:pt x="474" y="1620"/>
                      </a:cubicBezTo>
                      <a:cubicBezTo>
                        <a:pt x="341" y="1336"/>
                        <a:pt x="221" y="417"/>
                        <a:pt x="1158" y="267"/>
                      </a:cubicBezTo>
                      <a:lnTo>
                        <a:pt x="1183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12700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9" name="Freeform 96"/>
                <p:cNvSpPr>
                  <a:spLocks/>
                </p:cNvSpPr>
                <p:nvPr userDrawn="1"/>
              </p:nvSpPr>
              <p:spPr bwMode="auto">
                <a:xfrm flipH="1">
                  <a:off x="5164" y="32"/>
                  <a:ext cx="556" cy="586"/>
                </a:xfrm>
                <a:custGeom>
                  <a:avLst/>
                  <a:gdLst/>
                  <a:ahLst/>
                  <a:cxnLst>
                    <a:cxn ang="0">
                      <a:pos x="1183" y="0"/>
                    </a:cxn>
                    <a:cxn ang="0">
                      <a:pos x="278" y="1706"/>
                    </a:cxn>
                    <a:cxn ang="0">
                      <a:pos x="2006" y="913"/>
                    </a:cxn>
                    <a:cxn ang="0">
                      <a:pos x="735" y="1519"/>
                    </a:cxn>
                    <a:cxn ang="0">
                      <a:pos x="1661" y="1060"/>
                    </a:cxn>
                    <a:cxn ang="0">
                      <a:pos x="1060" y="1394"/>
                    </a:cxn>
                    <a:cxn ang="0">
                      <a:pos x="1489" y="1187"/>
                    </a:cxn>
                    <a:cxn ang="0">
                      <a:pos x="1255" y="1355"/>
                    </a:cxn>
                    <a:cxn ang="0">
                      <a:pos x="1430" y="1221"/>
                    </a:cxn>
                    <a:cxn ang="0">
                      <a:pos x="1144" y="1403"/>
                    </a:cxn>
                    <a:cxn ang="0">
                      <a:pos x="1611" y="1144"/>
                    </a:cxn>
                    <a:cxn ang="0">
                      <a:pos x="843" y="1503"/>
                    </a:cxn>
                    <a:cxn ang="0">
                      <a:pos x="1876" y="960"/>
                    </a:cxn>
                    <a:cxn ang="0">
                      <a:pos x="474" y="1620"/>
                    </a:cxn>
                    <a:cxn ang="0">
                      <a:pos x="1158" y="267"/>
                    </a:cxn>
                    <a:cxn ang="0">
                      <a:pos x="1183" y="0"/>
                    </a:cxn>
                  </a:cxnLst>
                  <a:rect l="0" t="0" r="r" b="b"/>
                  <a:pathLst>
                    <a:path w="2570" h="2766">
                      <a:moveTo>
                        <a:pt x="1183" y="0"/>
                      </a:moveTo>
                      <a:cubicBezTo>
                        <a:pt x="31" y="34"/>
                        <a:pt x="0" y="1232"/>
                        <a:pt x="278" y="1706"/>
                      </a:cubicBezTo>
                      <a:cubicBezTo>
                        <a:pt x="888" y="2766"/>
                        <a:pt x="2570" y="2078"/>
                        <a:pt x="2006" y="913"/>
                      </a:cubicBezTo>
                      <a:cubicBezTo>
                        <a:pt x="1480" y="86"/>
                        <a:pt x="309" y="751"/>
                        <a:pt x="735" y="1519"/>
                      </a:cubicBezTo>
                      <a:cubicBezTo>
                        <a:pt x="1085" y="2095"/>
                        <a:pt x="2037" y="1686"/>
                        <a:pt x="1661" y="1060"/>
                      </a:cubicBezTo>
                      <a:cubicBezTo>
                        <a:pt x="1411" y="668"/>
                        <a:pt x="776" y="977"/>
                        <a:pt x="1060" y="1394"/>
                      </a:cubicBezTo>
                      <a:cubicBezTo>
                        <a:pt x="1252" y="1653"/>
                        <a:pt x="1647" y="1455"/>
                        <a:pt x="1489" y="1187"/>
                      </a:cubicBezTo>
                      <a:cubicBezTo>
                        <a:pt x="1389" y="1046"/>
                        <a:pt x="1055" y="1113"/>
                        <a:pt x="1255" y="1355"/>
                      </a:cubicBezTo>
                      <a:cubicBezTo>
                        <a:pt x="1185" y="1378"/>
                        <a:pt x="1221" y="1037"/>
                        <a:pt x="1430" y="1221"/>
                      </a:cubicBezTo>
                      <a:cubicBezTo>
                        <a:pt x="1522" y="1329"/>
                        <a:pt x="1328" y="1570"/>
                        <a:pt x="1144" y="1403"/>
                      </a:cubicBezTo>
                      <a:cubicBezTo>
                        <a:pt x="869" y="1019"/>
                        <a:pt x="1486" y="835"/>
                        <a:pt x="1611" y="1144"/>
                      </a:cubicBezTo>
                      <a:cubicBezTo>
                        <a:pt x="1803" y="1494"/>
                        <a:pt x="1244" y="1970"/>
                        <a:pt x="843" y="1503"/>
                      </a:cubicBezTo>
                      <a:cubicBezTo>
                        <a:pt x="467" y="868"/>
                        <a:pt x="1441" y="259"/>
                        <a:pt x="1876" y="960"/>
                      </a:cubicBezTo>
                      <a:cubicBezTo>
                        <a:pt x="2288" y="1625"/>
                        <a:pt x="1142" y="2588"/>
                        <a:pt x="474" y="1620"/>
                      </a:cubicBezTo>
                      <a:cubicBezTo>
                        <a:pt x="341" y="1336"/>
                        <a:pt x="221" y="417"/>
                        <a:pt x="1158" y="267"/>
                      </a:cubicBezTo>
                      <a:lnTo>
                        <a:pt x="118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30" name="Rectangle 97"/>
                <p:cNvSpPr>
                  <a:spLocks noChangeArrowheads="1"/>
                </p:cNvSpPr>
                <p:nvPr userDrawn="1"/>
              </p:nvSpPr>
              <p:spPr bwMode="auto">
                <a:xfrm>
                  <a:off x="248" y="32"/>
                  <a:ext cx="5232" cy="5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22" name="Rectangle 98"/>
              <p:cNvSpPr>
                <a:spLocks noChangeArrowheads="1"/>
              </p:cNvSpPr>
              <p:nvPr userDrawn="1"/>
            </p:nvSpPr>
            <p:spPr bwMode="hidden">
              <a:xfrm>
                <a:off x="480" y="2509"/>
                <a:ext cx="4786" cy="192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99"/>
            <p:cNvGrpSpPr>
              <a:grpSpLocks/>
            </p:cNvGrpSpPr>
            <p:nvPr userDrawn="1"/>
          </p:nvGrpSpPr>
          <p:grpSpPr bwMode="auto">
            <a:xfrm>
              <a:off x="192" y="2592"/>
              <a:ext cx="240" cy="1152"/>
              <a:chOff x="192" y="2592"/>
              <a:chExt cx="384" cy="1728"/>
            </a:xfrm>
          </p:grpSpPr>
          <p:sp>
            <p:nvSpPr>
              <p:cNvPr id="11" name="AutoShape 100"/>
              <p:cNvSpPr>
                <a:spLocks noChangeArrowheads="1"/>
              </p:cNvSpPr>
              <p:nvPr/>
            </p:nvSpPr>
            <p:spPr bwMode="ltGray">
              <a:xfrm>
                <a:off x="192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AutoShape 101"/>
              <p:cNvSpPr>
                <a:spLocks noChangeArrowheads="1"/>
              </p:cNvSpPr>
              <p:nvPr/>
            </p:nvSpPr>
            <p:spPr bwMode="ltGray">
              <a:xfrm>
                <a:off x="336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AutoShape 102"/>
              <p:cNvSpPr>
                <a:spLocks noChangeArrowheads="1"/>
              </p:cNvSpPr>
              <p:nvPr/>
            </p:nvSpPr>
            <p:spPr bwMode="ltGray">
              <a:xfrm>
                <a:off x="480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03"/>
            <p:cNvGrpSpPr>
              <a:grpSpLocks/>
            </p:cNvGrpSpPr>
            <p:nvPr userDrawn="1"/>
          </p:nvGrpSpPr>
          <p:grpSpPr bwMode="auto">
            <a:xfrm>
              <a:off x="5328" y="2592"/>
              <a:ext cx="240" cy="1152"/>
              <a:chOff x="192" y="2592"/>
              <a:chExt cx="384" cy="1728"/>
            </a:xfrm>
          </p:grpSpPr>
          <p:sp>
            <p:nvSpPr>
              <p:cNvPr id="8" name="AutoShape 104"/>
              <p:cNvSpPr>
                <a:spLocks noChangeArrowheads="1"/>
              </p:cNvSpPr>
              <p:nvPr/>
            </p:nvSpPr>
            <p:spPr bwMode="ltGray">
              <a:xfrm>
                <a:off x="192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9" name="AutoShape 105"/>
              <p:cNvSpPr>
                <a:spLocks noChangeArrowheads="1"/>
              </p:cNvSpPr>
              <p:nvPr/>
            </p:nvSpPr>
            <p:spPr bwMode="ltGray">
              <a:xfrm>
                <a:off x="336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0" name="AutoShape 106"/>
              <p:cNvSpPr>
                <a:spLocks noChangeArrowheads="1"/>
              </p:cNvSpPr>
              <p:nvPr/>
            </p:nvSpPr>
            <p:spPr bwMode="ltGray">
              <a:xfrm>
                <a:off x="480" y="2592"/>
                <a:ext cx="96" cy="1728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accent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8299" name="Rectangle 107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300" name="Rectangle 10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09" name="Rectangle 10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0" name="Rectangle 1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1" name="Rectangle 1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9194EEC-1304-4FF9-B6BD-E4A2115B3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D1759-C5E5-4E0C-8E6F-23BF7D8224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943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6769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F989E-C337-42DF-9DC1-3D0454D93D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64DD4-E1A1-45A2-8ABC-22E6F15C2B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5A701-34E1-4BC4-9CEC-5B17D648FC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75BFD-31BB-4B89-ACBF-F62BBAB3B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10CE0-CB52-48F6-967C-E416455B50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01DFE-0ACA-496E-87C9-D326CB9F50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3208F9-5E45-4B1B-A1C9-3D2024C7DC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BD498-A27C-4005-A136-3154710B42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D9D61-2D16-4536-B068-25921AAF8C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C939B1-D1D4-4108-8E12-A4692BA0B4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E7F07-20F1-4943-BABD-B5AAF5B1B4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2056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7172" name="Rectangle 4"/>
              <p:cNvSpPr>
                <a:spLocks noChangeArrowheads="1"/>
              </p:cNvSpPr>
              <p:nvPr/>
            </p:nvSpPr>
            <p:spPr bwMode="hidden">
              <a:xfrm>
                <a:off x="5280" y="480"/>
                <a:ext cx="336" cy="1344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3" name="Rectangle 5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5664" cy="9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4" name="Rectangle 6"/>
              <p:cNvSpPr>
                <a:spLocks noChangeArrowheads="1"/>
              </p:cNvSpPr>
              <p:nvPr/>
            </p:nvSpPr>
            <p:spPr bwMode="ltGray">
              <a:xfrm>
                <a:off x="5616" y="0"/>
                <a:ext cx="144" cy="43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5" name="Rectangle 7"/>
              <p:cNvSpPr>
                <a:spLocks noChangeArrowheads="1"/>
              </p:cNvSpPr>
              <p:nvPr/>
            </p:nvSpPr>
            <p:spPr bwMode="ltGray">
              <a:xfrm>
                <a:off x="0" y="0"/>
                <a:ext cx="144" cy="43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5000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76" name="Rectangle 8"/>
              <p:cNvSpPr>
                <a:spLocks noChangeArrowheads="1"/>
              </p:cNvSpPr>
              <p:nvPr/>
            </p:nvSpPr>
            <p:spPr bwMode="hidden">
              <a:xfrm>
                <a:off x="144" y="480"/>
                <a:ext cx="336" cy="1344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2063" name="Group 9"/>
              <p:cNvGrpSpPr>
                <a:grpSpLocks/>
              </p:cNvGrpSpPr>
              <p:nvPr/>
            </p:nvGrpSpPr>
            <p:grpSpPr bwMode="auto">
              <a:xfrm>
                <a:off x="8" y="32"/>
                <a:ext cx="5724" cy="608"/>
                <a:chOff x="8" y="32"/>
                <a:chExt cx="5724" cy="608"/>
              </a:xfrm>
            </p:grpSpPr>
            <p:sp>
              <p:nvSpPr>
                <p:cNvPr id="7178" name="AutoShape 10"/>
                <p:cNvSpPr>
                  <a:spLocks noChangeArrowheads="1"/>
                </p:cNvSpPr>
                <p:nvPr userDrawn="1"/>
              </p:nvSpPr>
              <p:spPr bwMode="auto">
                <a:xfrm>
                  <a:off x="56" y="32"/>
                  <a:ext cx="5641" cy="48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179" name="Rectangle 11"/>
                <p:cNvSpPr>
                  <a:spLocks noChangeArrowheads="1"/>
                </p:cNvSpPr>
                <p:nvPr userDrawn="1"/>
              </p:nvSpPr>
              <p:spPr bwMode="auto">
                <a:xfrm>
                  <a:off x="248" y="56"/>
                  <a:ext cx="5232" cy="56"/>
                </a:xfrm>
                <a:prstGeom prst="rect">
                  <a:avLst/>
                </a:prstGeom>
                <a:solidFill>
                  <a:schemeClr val="bg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grpSp>
              <p:nvGrpSpPr>
                <p:cNvPr id="2066" name="Group 12"/>
                <p:cNvGrpSpPr>
                  <a:grpSpLocks/>
                </p:cNvGrpSpPr>
                <p:nvPr userDrawn="1"/>
              </p:nvGrpSpPr>
              <p:grpSpPr bwMode="auto">
                <a:xfrm>
                  <a:off x="272" y="400"/>
                  <a:ext cx="5208" cy="113"/>
                  <a:chOff x="254" y="463"/>
                  <a:chExt cx="5208" cy="113"/>
                </a:xfrm>
              </p:grpSpPr>
              <p:sp>
                <p:nvSpPr>
                  <p:cNvPr id="7181" name="Freeform 13"/>
                  <p:cNvSpPr>
                    <a:spLocks/>
                  </p:cNvSpPr>
                  <p:nvPr/>
                </p:nvSpPr>
                <p:spPr bwMode="auto">
                  <a:xfrm flipH="1">
                    <a:off x="5232" y="468"/>
                    <a:ext cx="230" cy="106"/>
                  </a:xfrm>
                  <a:custGeom>
                    <a:avLst/>
                    <a:gdLst/>
                    <a:ahLst/>
                    <a:cxnLst>
                      <a:cxn ang="0">
                        <a:pos x="230" y="0"/>
                      </a:cxn>
                      <a:cxn ang="0">
                        <a:pos x="182" y="0"/>
                      </a:cxn>
                      <a:cxn ang="0">
                        <a:pos x="0" y="78"/>
                      </a:cxn>
                      <a:cxn ang="0">
                        <a:pos x="86" y="96"/>
                      </a:cxn>
                      <a:cxn ang="0">
                        <a:pos x="204" y="96"/>
                      </a:cxn>
                      <a:cxn ang="0">
                        <a:pos x="230" y="0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7182" name="Freeform 14"/>
                  <p:cNvSpPr>
                    <a:spLocks/>
                  </p:cNvSpPr>
                  <p:nvPr/>
                </p:nvSpPr>
                <p:spPr bwMode="auto">
                  <a:xfrm>
                    <a:off x="254" y="470"/>
                    <a:ext cx="230" cy="106"/>
                  </a:xfrm>
                  <a:custGeom>
                    <a:avLst/>
                    <a:gdLst/>
                    <a:ahLst/>
                    <a:cxnLst>
                      <a:cxn ang="0">
                        <a:pos x="230" y="0"/>
                      </a:cxn>
                      <a:cxn ang="0">
                        <a:pos x="182" y="0"/>
                      </a:cxn>
                      <a:cxn ang="0">
                        <a:pos x="0" y="78"/>
                      </a:cxn>
                      <a:cxn ang="0">
                        <a:pos x="86" y="96"/>
                      </a:cxn>
                      <a:cxn ang="0">
                        <a:pos x="204" y="96"/>
                      </a:cxn>
                      <a:cxn ang="0">
                        <a:pos x="230" y="0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2114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450" y="463"/>
                    <a:ext cx="4812" cy="113"/>
                    <a:chOff x="450" y="463"/>
                    <a:chExt cx="4812" cy="113"/>
                  </a:xfrm>
                </p:grpSpPr>
                <p:grpSp>
                  <p:nvGrpSpPr>
                    <p:cNvPr id="2115" name="Group 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0" y="464"/>
                      <a:ext cx="2928" cy="112"/>
                      <a:chOff x="0" y="283"/>
                      <a:chExt cx="5760" cy="220"/>
                    </a:xfrm>
                  </p:grpSpPr>
                  <p:grpSp>
                    <p:nvGrpSpPr>
                      <p:cNvPr id="2129" name="Group 1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7186" name="Freeform 1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0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187" name="Freeform 1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9" y="720"/>
                          <a:ext cx="200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2130" name="Group 2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23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7189" name="Freeform 2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7" y="720"/>
                          <a:ext cx="201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190" name="Freeform 2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6" y="720"/>
                          <a:ext cx="201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2131" name="Group 2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46" y="283"/>
                        <a:ext cx="823" cy="220"/>
                        <a:chOff x="1646" y="283"/>
                        <a:chExt cx="823" cy="220"/>
                      </a:xfrm>
                    </p:grpSpPr>
                    <p:sp>
                      <p:nvSpPr>
                        <p:cNvPr id="7192" name="Freeform 2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647" y="283"/>
                          <a:ext cx="415" cy="2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193" name="Freeform 2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54" y="283"/>
                          <a:ext cx="415" cy="2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2132" name="Group 2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69" y="283"/>
                        <a:ext cx="822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7195" name="Freeform 2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9" y="720"/>
                          <a:ext cx="2010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196" name="Freeform 2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1" y="720"/>
                          <a:ext cx="2010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2133" name="Group 2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1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7198" name="Freeform 3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1" y="720"/>
                          <a:ext cx="200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199" name="Freeform 3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0" y="720"/>
                          <a:ext cx="200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2134" name="Group 3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14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7201" name="Freeform 3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7" y="720"/>
                          <a:ext cx="201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202" name="Freeform 3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7" y="720"/>
                          <a:ext cx="201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2135" name="Group 3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37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7204" name="Freeform 3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3" y="720"/>
                          <a:ext cx="200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205" name="Freeform 3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3" y="720"/>
                          <a:ext cx="200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bg2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2116" name="Group 3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8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7207" name="Freeform 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09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7208" name="Freeform 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11" y="720"/>
                        <a:ext cx="2009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grpSp>
                  <p:nvGrpSpPr>
                    <p:cNvPr id="2117" name="Group 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6" y="463"/>
                      <a:ext cx="419" cy="112"/>
                      <a:chOff x="240" y="720"/>
                      <a:chExt cx="3980" cy="1064"/>
                    </a:xfrm>
                  </p:grpSpPr>
                  <p:sp>
                    <p:nvSpPr>
                      <p:cNvPr id="7210" name="Freeform 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7211" name="Freeform 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6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grpSp>
                  <p:nvGrpSpPr>
                    <p:cNvPr id="2118" name="Group 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15" y="463"/>
                      <a:ext cx="418" cy="112"/>
                      <a:chOff x="1646" y="283"/>
                      <a:chExt cx="823" cy="220"/>
                    </a:xfrm>
                  </p:grpSpPr>
                  <p:sp>
                    <p:nvSpPr>
                      <p:cNvPr id="7213" name="Freeform 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46" y="283"/>
                        <a:ext cx="415" cy="22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7214" name="Freeform 46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4" y="283"/>
                        <a:ext cx="415" cy="22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grpSp>
                  <p:nvGrpSpPr>
                    <p:cNvPr id="2119" name="Group 4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33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7216" name="Freeform 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09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7217" name="Freeform 4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11" y="720"/>
                        <a:ext cx="2009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bg2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sp>
                  <p:nvSpPr>
                    <p:cNvPr id="7218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5051" y="463"/>
                      <a:ext cx="211" cy="1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4"/>
                        </a:cxn>
                        <a:cxn ang="0">
                          <a:pos x="0" y="1064"/>
                        </a:cxn>
                        <a:cxn ang="0">
                          <a:pos x="236" y="1064"/>
                        </a:cxn>
                        <a:cxn ang="0">
                          <a:pos x="1772" y="1064"/>
                        </a:cxn>
                        <a:cxn ang="0">
                          <a:pos x="2012" y="1064"/>
                        </a:cxn>
                        <a:cxn ang="0">
                          <a:pos x="2012" y="54"/>
                        </a:cxn>
                        <a:cxn ang="0">
                          <a:pos x="0" y="54"/>
                        </a:cxn>
                      </a:cxnLst>
                      <a:rect l="0" t="0" r="r" b="b"/>
                      <a:pathLst>
                        <a:path w="2012" h="1064">
                          <a:moveTo>
                            <a:pt x="0" y="54"/>
                          </a:moveTo>
                          <a:lnTo>
                            <a:pt x="0" y="1064"/>
                          </a:lnTo>
                          <a:lnTo>
                            <a:pt x="236" y="1064"/>
                          </a:lnTo>
                          <a:cubicBezTo>
                            <a:pt x="234" y="8"/>
                            <a:pt x="1770" y="0"/>
                            <a:pt x="1772" y="1064"/>
                          </a:cubicBezTo>
                          <a:lnTo>
                            <a:pt x="2012" y="1064"/>
                          </a:lnTo>
                          <a:lnTo>
                            <a:pt x="2012" y="54"/>
                          </a:lnTo>
                          <a:lnTo>
                            <a:pt x="0" y="54"/>
                          </a:lnTo>
                          <a:close/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</p:grpSp>
            <p:grpSp>
              <p:nvGrpSpPr>
                <p:cNvPr id="2067" name="Group 51"/>
                <p:cNvGrpSpPr>
                  <a:grpSpLocks/>
                </p:cNvGrpSpPr>
                <p:nvPr userDrawn="1"/>
              </p:nvGrpSpPr>
              <p:grpSpPr bwMode="auto">
                <a:xfrm>
                  <a:off x="262" y="399"/>
                  <a:ext cx="5208" cy="113"/>
                  <a:chOff x="254" y="463"/>
                  <a:chExt cx="5208" cy="113"/>
                </a:xfrm>
              </p:grpSpPr>
              <p:sp>
                <p:nvSpPr>
                  <p:cNvPr id="7220" name="Freeform 52"/>
                  <p:cNvSpPr>
                    <a:spLocks/>
                  </p:cNvSpPr>
                  <p:nvPr/>
                </p:nvSpPr>
                <p:spPr bwMode="auto">
                  <a:xfrm flipH="1">
                    <a:off x="5232" y="468"/>
                    <a:ext cx="230" cy="106"/>
                  </a:xfrm>
                  <a:custGeom>
                    <a:avLst/>
                    <a:gdLst/>
                    <a:ahLst/>
                    <a:cxnLst>
                      <a:cxn ang="0">
                        <a:pos x="230" y="0"/>
                      </a:cxn>
                      <a:cxn ang="0">
                        <a:pos x="182" y="0"/>
                      </a:cxn>
                      <a:cxn ang="0">
                        <a:pos x="0" y="78"/>
                      </a:cxn>
                      <a:cxn ang="0">
                        <a:pos x="86" y="96"/>
                      </a:cxn>
                      <a:cxn ang="0">
                        <a:pos x="204" y="96"/>
                      </a:cxn>
                      <a:cxn ang="0">
                        <a:pos x="230" y="0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7221" name="Freeform 53"/>
                  <p:cNvSpPr>
                    <a:spLocks/>
                  </p:cNvSpPr>
                  <p:nvPr/>
                </p:nvSpPr>
                <p:spPr bwMode="auto">
                  <a:xfrm>
                    <a:off x="254" y="470"/>
                    <a:ext cx="230" cy="106"/>
                  </a:xfrm>
                  <a:custGeom>
                    <a:avLst/>
                    <a:gdLst/>
                    <a:ahLst/>
                    <a:cxnLst>
                      <a:cxn ang="0">
                        <a:pos x="230" y="0"/>
                      </a:cxn>
                      <a:cxn ang="0">
                        <a:pos x="182" y="0"/>
                      </a:cxn>
                      <a:cxn ang="0">
                        <a:pos x="0" y="78"/>
                      </a:cxn>
                      <a:cxn ang="0">
                        <a:pos x="86" y="96"/>
                      </a:cxn>
                      <a:cxn ang="0">
                        <a:pos x="204" y="96"/>
                      </a:cxn>
                      <a:cxn ang="0">
                        <a:pos x="230" y="0"/>
                      </a:cxn>
                    </a:cxnLst>
                    <a:rect l="0" t="0" r="r" b="b"/>
                    <a:pathLst>
                      <a:path w="230" h="96">
                        <a:moveTo>
                          <a:pt x="230" y="0"/>
                        </a:moveTo>
                        <a:lnTo>
                          <a:pt x="182" y="0"/>
                        </a:lnTo>
                        <a:lnTo>
                          <a:pt x="0" y="78"/>
                        </a:lnTo>
                        <a:lnTo>
                          <a:pt x="86" y="96"/>
                        </a:lnTo>
                        <a:lnTo>
                          <a:pt x="204" y="96"/>
                        </a:lnTo>
                        <a:lnTo>
                          <a:pt x="23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9525" cap="flat" cmpd="sng">
                    <a:noFill/>
                    <a:prstDash val="solid"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grpSp>
                <p:nvGrpSpPr>
                  <p:cNvPr id="2076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450" y="463"/>
                    <a:ext cx="4812" cy="113"/>
                    <a:chOff x="450" y="463"/>
                    <a:chExt cx="4812" cy="113"/>
                  </a:xfrm>
                </p:grpSpPr>
                <p:grpSp>
                  <p:nvGrpSpPr>
                    <p:cNvPr id="2077" name="Group 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50" y="464"/>
                      <a:ext cx="2928" cy="112"/>
                      <a:chOff x="0" y="283"/>
                      <a:chExt cx="5760" cy="220"/>
                    </a:xfrm>
                  </p:grpSpPr>
                  <p:grpSp>
                    <p:nvGrpSpPr>
                      <p:cNvPr id="2091" name="Group 5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0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7225" name="Freeform 5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0" y="720"/>
                          <a:ext cx="200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226" name="Freeform 5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9" y="720"/>
                          <a:ext cx="200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2092" name="Group 5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823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7228" name="Freeform 6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7" y="720"/>
                          <a:ext cx="201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229" name="Freeform 6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6" y="720"/>
                          <a:ext cx="201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2093" name="Group 6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1646" y="283"/>
                        <a:ext cx="823" cy="220"/>
                        <a:chOff x="1646" y="283"/>
                        <a:chExt cx="823" cy="220"/>
                      </a:xfrm>
                    </p:grpSpPr>
                    <p:sp>
                      <p:nvSpPr>
                        <p:cNvPr id="7231" name="Freeform 6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1647" y="283"/>
                          <a:ext cx="415" cy="2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232" name="Freeform 6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054" y="283"/>
                          <a:ext cx="415" cy="220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2094" name="Group 6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469" y="283"/>
                        <a:ext cx="822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7234" name="Freeform 6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9" y="720"/>
                          <a:ext cx="2010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235" name="Freeform 6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1" y="720"/>
                          <a:ext cx="2010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2095" name="Group 6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3291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7237" name="Freeform 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1" y="720"/>
                          <a:ext cx="200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238" name="Freeform 7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0" y="720"/>
                          <a:ext cx="200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2096" name="Group 7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114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7240" name="Freeform 7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37" y="720"/>
                          <a:ext cx="201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241" name="Freeform 7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07" y="720"/>
                          <a:ext cx="201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  <p:grpSp>
                    <p:nvGrpSpPr>
                      <p:cNvPr id="2097" name="Group 7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937" y="283"/>
                        <a:ext cx="823" cy="220"/>
                        <a:chOff x="240" y="720"/>
                        <a:chExt cx="3980" cy="1064"/>
                      </a:xfrm>
                    </p:grpSpPr>
                    <p:sp>
                      <p:nvSpPr>
                        <p:cNvPr id="7243" name="Freeform 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43" y="720"/>
                          <a:ext cx="200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  <p:sp>
                      <p:nvSpPr>
                        <p:cNvPr id="7244" name="Freeform 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2213" y="720"/>
                          <a:ext cx="2007" cy="1064"/>
                        </a:xfrm>
                        <a:custGeom>
                          <a:avLst/>
                          <a:gdLst/>
                          <a:ahLst/>
                          <a:cxnLst>
                            <a:cxn ang="0">
                              <a:pos x="0" y="54"/>
                            </a:cxn>
                            <a:cxn ang="0">
                              <a:pos x="0" y="1064"/>
                            </a:cxn>
                            <a:cxn ang="0">
                              <a:pos x="236" y="1064"/>
                            </a:cxn>
                            <a:cxn ang="0">
                              <a:pos x="1772" y="1064"/>
                            </a:cxn>
                            <a:cxn ang="0">
                              <a:pos x="2012" y="1064"/>
                            </a:cxn>
                            <a:cxn ang="0">
                              <a:pos x="2012" y="54"/>
                            </a:cxn>
                            <a:cxn ang="0">
                              <a:pos x="0" y="54"/>
                            </a:cxn>
                          </a:cxnLst>
                          <a:rect l="0" t="0" r="r" b="b"/>
                          <a:pathLst>
                            <a:path w="2012" h="1064">
                              <a:moveTo>
                                <a:pt x="0" y="54"/>
                              </a:moveTo>
                              <a:lnTo>
                                <a:pt x="0" y="1064"/>
                              </a:lnTo>
                              <a:lnTo>
                                <a:pt x="236" y="1064"/>
                              </a:lnTo>
                              <a:cubicBezTo>
                                <a:pt x="234" y="8"/>
                                <a:pt x="1770" y="0"/>
                                <a:pt x="1772" y="1064"/>
                              </a:cubicBezTo>
                              <a:lnTo>
                                <a:pt x="2012" y="1064"/>
                              </a:lnTo>
                              <a:lnTo>
                                <a:pt x="2012" y="54"/>
                              </a:lnTo>
                              <a:lnTo>
                                <a:pt x="0" y="5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 w="9525">
                          <a:noFill/>
                          <a:round/>
                          <a:headEnd/>
                          <a:tailEnd/>
                        </a:ln>
                        <a:effectLst/>
                      </p:spPr>
                      <p:txBody>
                        <a:bodyPr wrap="none" anchor="ctr"/>
                        <a:lstStyle/>
                        <a:p>
                          <a:pPr>
                            <a:defRPr/>
                          </a:pPr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2078" name="Group 7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378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7246" name="Freeform 7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09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7247" name="Freeform 7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11" y="720"/>
                        <a:ext cx="2009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grpSp>
                  <p:nvGrpSpPr>
                    <p:cNvPr id="2079" name="Group 8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796" y="463"/>
                      <a:ext cx="419" cy="112"/>
                      <a:chOff x="240" y="720"/>
                      <a:chExt cx="3980" cy="1064"/>
                    </a:xfrm>
                  </p:grpSpPr>
                  <p:sp>
                    <p:nvSpPr>
                      <p:cNvPr id="7249" name="Freeform 8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7250" name="Freeform 8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06" y="720"/>
                        <a:ext cx="2014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grpSp>
                  <p:nvGrpSpPr>
                    <p:cNvPr id="2080" name="Group 8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215" y="463"/>
                      <a:ext cx="418" cy="112"/>
                      <a:chOff x="1646" y="283"/>
                      <a:chExt cx="823" cy="220"/>
                    </a:xfrm>
                  </p:grpSpPr>
                  <p:sp>
                    <p:nvSpPr>
                      <p:cNvPr id="7252" name="Freeform 8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646" y="283"/>
                        <a:ext cx="415" cy="22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7253" name="Freeform 8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54" y="283"/>
                        <a:ext cx="415" cy="220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grpSp>
                  <p:nvGrpSpPr>
                    <p:cNvPr id="2081" name="Group 8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633" y="463"/>
                      <a:ext cx="418" cy="112"/>
                      <a:chOff x="240" y="720"/>
                      <a:chExt cx="3980" cy="1064"/>
                    </a:xfrm>
                  </p:grpSpPr>
                  <p:sp>
                    <p:nvSpPr>
                      <p:cNvPr id="7255" name="Freeform 8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40" y="720"/>
                        <a:ext cx="2009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  <p:sp>
                    <p:nvSpPr>
                      <p:cNvPr id="7256" name="Freeform 8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11" y="720"/>
                        <a:ext cx="2009" cy="1064"/>
                      </a:xfrm>
                      <a:custGeom>
                        <a:avLst/>
                        <a:gdLst/>
                        <a:ahLst/>
                        <a:cxnLst>
                          <a:cxn ang="0">
                            <a:pos x="0" y="54"/>
                          </a:cxn>
                          <a:cxn ang="0">
                            <a:pos x="0" y="1064"/>
                          </a:cxn>
                          <a:cxn ang="0">
                            <a:pos x="236" y="1064"/>
                          </a:cxn>
                          <a:cxn ang="0">
                            <a:pos x="1772" y="1064"/>
                          </a:cxn>
                          <a:cxn ang="0">
                            <a:pos x="2012" y="1064"/>
                          </a:cxn>
                          <a:cxn ang="0">
                            <a:pos x="2012" y="54"/>
                          </a:cxn>
                          <a:cxn ang="0">
                            <a:pos x="0" y="54"/>
                          </a:cxn>
                        </a:cxnLst>
                        <a:rect l="0" t="0" r="r" b="b"/>
                        <a:pathLst>
                          <a:path w="2012" h="1064">
                            <a:moveTo>
                              <a:pt x="0" y="54"/>
                            </a:moveTo>
                            <a:lnTo>
                              <a:pt x="0" y="1064"/>
                            </a:lnTo>
                            <a:lnTo>
                              <a:pt x="236" y="1064"/>
                            </a:lnTo>
                            <a:cubicBezTo>
                              <a:pt x="234" y="8"/>
                              <a:pt x="1770" y="0"/>
                              <a:pt x="1772" y="1064"/>
                            </a:cubicBezTo>
                            <a:lnTo>
                              <a:pt x="2012" y="1064"/>
                            </a:lnTo>
                            <a:lnTo>
                              <a:pt x="2012" y="54"/>
                            </a:lnTo>
                            <a:lnTo>
                              <a:pt x="0" y="54"/>
                            </a:lnTo>
                            <a:close/>
                          </a:path>
                        </a:pathLst>
                      </a:custGeom>
                      <a:solidFill>
                        <a:schemeClr val="accent1"/>
                      </a:solidFill>
                      <a:ln w="9525">
                        <a:noFill/>
                        <a:round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pPr>
                          <a:defRPr/>
                        </a:pPr>
                        <a:endParaRPr lang="ru-RU"/>
                      </a:p>
                    </p:txBody>
                  </p:sp>
                </p:grpSp>
                <p:sp>
                  <p:nvSpPr>
                    <p:cNvPr id="7257" name="Freeform 89"/>
                    <p:cNvSpPr>
                      <a:spLocks/>
                    </p:cNvSpPr>
                    <p:nvPr/>
                  </p:nvSpPr>
                  <p:spPr bwMode="auto">
                    <a:xfrm>
                      <a:off x="5051" y="463"/>
                      <a:ext cx="211" cy="1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4"/>
                        </a:cxn>
                        <a:cxn ang="0">
                          <a:pos x="0" y="1064"/>
                        </a:cxn>
                        <a:cxn ang="0">
                          <a:pos x="236" y="1064"/>
                        </a:cxn>
                        <a:cxn ang="0">
                          <a:pos x="1772" y="1064"/>
                        </a:cxn>
                        <a:cxn ang="0">
                          <a:pos x="2012" y="1064"/>
                        </a:cxn>
                        <a:cxn ang="0">
                          <a:pos x="2012" y="54"/>
                        </a:cxn>
                        <a:cxn ang="0">
                          <a:pos x="0" y="54"/>
                        </a:cxn>
                      </a:cxnLst>
                      <a:rect l="0" t="0" r="r" b="b"/>
                      <a:pathLst>
                        <a:path w="2012" h="1064">
                          <a:moveTo>
                            <a:pt x="0" y="54"/>
                          </a:moveTo>
                          <a:lnTo>
                            <a:pt x="0" y="1064"/>
                          </a:lnTo>
                          <a:lnTo>
                            <a:pt x="236" y="1064"/>
                          </a:lnTo>
                          <a:cubicBezTo>
                            <a:pt x="234" y="8"/>
                            <a:pt x="1770" y="0"/>
                            <a:pt x="1772" y="1064"/>
                          </a:cubicBezTo>
                          <a:lnTo>
                            <a:pt x="2012" y="1064"/>
                          </a:lnTo>
                          <a:lnTo>
                            <a:pt x="2012" y="54"/>
                          </a:lnTo>
                          <a:lnTo>
                            <a:pt x="0" y="54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</p:grpSp>
            <p:grpSp>
              <p:nvGrpSpPr>
                <p:cNvPr id="2068" name="Group 90"/>
                <p:cNvGrpSpPr>
                  <a:grpSpLocks/>
                </p:cNvGrpSpPr>
                <p:nvPr userDrawn="1"/>
              </p:nvGrpSpPr>
              <p:grpSpPr bwMode="auto">
                <a:xfrm>
                  <a:off x="8" y="32"/>
                  <a:ext cx="568" cy="608"/>
                  <a:chOff x="8" y="32"/>
                  <a:chExt cx="568" cy="608"/>
                </a:xfrm>
              </p:grpSpPr>
              <p:sp>
                <p:nvSpPr>
                  <p:cNvPr id="7259" name="Freeform 91"/>
                  <p:cNvSpPr>
                    <a:spLocks/>
                  </p:cNvSpPr>
                  <p:nvPr userDrawn="1"/>
                </p:nvSpPr>
                <p:spPr bwMode="auto">
                  <a:xfrm>
                    <a:off x="20" y="54"/>
                    <a:ext cx="556" cy="586"/>
                  </a:xfrm>
                  <a:custGeom>
                    <a:avLst/>
                    <a:gdLst/>
                    <a:ahLst/>
                    <a:cxnLst>
                      <a:cxn ang="0">
                        <a:pos x="1183" y="0"/>
                      </a:cxn>
                      <a:cxn ang="0">
                        <a:pos x="278" y="1706"/>
                      </a:cxn>
                      <a:cxn ang="0">
                        <a:pos x="2006" y="913"/>
                      </a:cxn>
                      <a:cxn ang="0">
                        <a:pos x="735" y="1519"/>
                      </a:cxn>
                      <a:cxn ang="0">
                        <a:pos x="1661" y="1060"/>
                      </a:cxn>
                      <a:cxn ang="0">
                        <a:pos x="1060" y="1394"/>
                      </a:cxn>
                      <a:cxn ang="0">
                        <a:pos x="1489" y="1187"/>
                      </a:cxn>
                      <a:cxn ang="0">
                        <a:pos x="1255" y="1355"/>
                      </a:cxn>
                      <a:cxn ang="0">
                        <a:pos x="1430" y="1221"/>
                      </a:cxn>
                      <a:cxn ang="0">
                        <a:pos x="1144" y="1403"/>
                      </a:cxn>
                      <a:cxn ang="0">
                        <a:pos x="1611" y="1144"/>
                      </a:cxn>
                      <a:cxn ang="0">
                        <a:pos x="843" y="1503"/>
                      </a:cxn>
                      <a:cxn ang="0">
                        <a:pos x="1876" y="960"/>
                      </a:cxn>
                      <a:cxn ang="0">
                        <a:pos x="474" y="1620"/>
                      </a:cxn>
                      <a:cxn ang="0">
                        <a:pos x="1158" y="267"/>
                      </a:cxn>
                      <a:cxn ang="0">
                        <a:pos x="1183" y="0"/>
                      </a:cxn>
                    </a:cxnLst>
                    <a:rect l="0" t="0" r="r" b="b"/>
                    <a:pathLst>
                      <a:path w="2570" h="2766">
                        <a:moveTo>
                          <a:pt x="1183" y="0"/>
                        </a:moveTo>
                        <a:cubicBezTo>
                          <a:pt x="31" y="34"/>
                          <a:pt x="0" y="1232"/>
                          <a:pt x="278" y="1706"/>
                        </a:cubicBezTo>
                        <a:cubicBezTo>
                          <a:pt x="888" y="2766"/>
                          <a:pt x="2570" y="2078"/>
                          <a:pt x="2006" y="913"/>
                        </a:cubicBezTo>
                        <a:cubicBezTo>
                          <a:pt x="1480" y="86"/>
                          <a:pt x="309" y="751"/>
                          <a:pt x="735" y="1519"/>
                        </a:cubicBezTo>
                        <a:cubicBezTo>
                          <a:pt x="1085" y="2095"/>
                          <a:pt x="2037" y="1686"/>
                          <a:pt x="1661" y="1060"/>
                        </a:cubicBezTo>
                        <a:cubicBezTo>
                          <a:pt x="1411" y="668"/>
                          <a:pt x="776" y="977"/>
                          <a:pt x="1060" y="1394"/>
                        </a:cubicBezTo>
                        <a:cubicBezTo>
                          <a:pt x="1252" y="1653"/>
                          <a:pt x="1647" y="1455"/>
                          <a:pt x="1489" y="1187"/>
                        </a:cubicBezTo>
                        <a:cubicBezTo>
                          <a:pt x="1389" y="1046"/>
                          <a:pt x="1055" y="1113"/>
                          <a:pt x="1255" y="1355"/>
                        </a:cubicBezTo>
                        <a:cubicBezTo>
                          <a:pt x="1185" y="1378"/>
                          <a:pt x="1221" y="1037"/>
                          <a:pt x="1430" y="1221"/>
                        </a:cubicBezTo>
                        <a:cubicBezTo>
                          <a:pt x="1522" y="1329"/>
                          <a:pt x="1328" y="1570"/>
                          <a:pt x="1144" y="1403"/>
                        </a:cubicBezTo>
                        <a:cubicBezTo>
                          <a:pt x="869" y="1019"/>
                          <a:pt x="1486" y="835"/>
                          <a:pt x="1611" y="1144"/>
                        </a:cubicBezTo>
                        <a:cubicBezTo>
                          <a:pt x="1803" y="1494"/>
                          <a:pt x="1244" y="1970"/>
                          <a:pt x="843" y="1503"/>
                        </a:cubicBezTo>
                        <a:cubicBezTo>
                          <a:pt x="467" y="868"/>
                          <a:pt x="1441" y="259"/>
                          <a:pt x="1876" y="960"/>
                        </a:cubicBezTo>
                        <a:cubicBezTo>
                          <a:pt x="2288" y="1625"/>
                          <a:pt x="1142" y="2588"/>
                          <a:pt x="474" y="1620"/>
                        </a:cubicBezTo>
                        <a:cubicBezTo>
                          <a:pt x="341" y="1336"/>
                          <a:pt x="221" y="417"/>
                          <a:pt x="1158" y="267"/>
                        </a:cubicBezTo>
                        <a:lnTo>
                          <a:pt x="1183" y="0"/>
                        </a:lnTo>
                        <a:close/>
                      </a:path>
                    </a:pathLst>
                  </a:custGeom>
                  <a:solidFill>
                    <a:schemeClr val="bg2"/>
                  </a:solidFill>
                  <a:ln w="12700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7260" name="Freeform 92"/>
                  <p:cNvSpPr>
                    <a:spLocks/>
                  </p:cNvSpPr>
                  <p:nvPr userDrawn="1"/>
                </p:nvSpPr>
                <p:spPr bwMode="auto">
                  <a:xfrm>
                    <a:off x="8" y="32"/>
                    <a:ext cx="556" cy="586"/>
                  </a:xfrm>
                  <a:custGeom>
                    <a:avLst/>
                    <a:gdLst/>
                    <a:ahLst/>
                    <a:cxnLst>
                      <a:cxn ang="0">
                        <a:pos x="1183" y="0"/>
                      </a:cxn>
                      <a:cxn ang="0">
                        <a:pos x="278" y="1706"/>
                      </a:cxn>
                      <a:cxn ang="0">
                        <a:pos x="2006" y="913"/>
                      </a:cxn>
                      <a:cxn ang="0">
                        <a:pos x="735" y="1519"/>
                      </a:cxn>
                      <a:cxn ang="0">
                        <a:pos x="1661" y="1060"/>
                      </a:cxn>
                      <a:cxn ang="0">
                        <a:pos x="1060" y="1394"/>
                      </a:cxn>
                      <a:cxn ang="0">
                        <a:pos x="1489" y="1187"/>
                      </a:cxn>
                      <a:cxn ang="0">
                        <a:pos x="1255" y="1355"/>
                      </a:cxn>
                      <a:cxn ang="0">
                        <a:pos x="1430" y="1221"/>
                      </a:cxn>
                      <a:cxn ang="0">
                        <a:pos x="1144" y="1403"/>
                      </a:cxn>
                      <a:cxn ang="0">
                        <a:pos x="1611" y="1144"/>
                      </a:cxn>
                      <a:cxn ang="0">
                        <a:pos x="843" y="1503"/>
                      </a:cxn>
                      <a:cxn ang="0">
                        <a:pos x="1876" y="960"/>
                      </a:cxn>
                      <a:cxn ang="0">
                        <a:pos x="474" y="1620"/>
                      </a:cxn>
                      <a:cxn ang="0">
                        <a:pos x="1158" y="267"/>
                      </a:cxn>
                      <a:cxn ang="0">
                        <a:pos x="1183" y="0"/>
                      </a:cxn>
                    </a:cxnLst>
                    <a:rect l="0" t="0" r="r" b="b"/>
                    <a:pathLst>
                      <a:path w="2570" h="2766">
                        <a:moveTo>
                          <a:pt x="1183" y="0"/>
                        </a:moveTo>
                        <a:cubicBezTo>
                          <a:pt x="31" y="34"/>
                          <a:pt x="0" y="1232"/>
                          <a:pt x="278" y="1706"/>
                        </a:cubicBezTo>
                        <a:cubicBezTo>
                          <a:pt x="888" y="2766"/>
                          <a:pt x="2570" y="2078"/>
                          <a:pt x="2006" y="913"/>
                        </a:cubicBezTo>
                        <a:cubicBezTo>
                          <a:pt x="1480" y="86"/>
                          <a:pt x="309" y="751"/>
                          <a:pt x="735" y="1519"/>
                        </a:cubicBezTo>
                        <a:cubicBezTo>
                          <a:pt x="1085" y="2095"/>
                          <a:pt x="2037" y="1686"/>
                          <a:pt x="1661" y="1060"/>
                        </a:cubicBezTo>
                        <a:cubicBezTo>
                          <a:pt x="1411" y="668"/>
                          <a:pt x="776" y="977"/>
                          <a:pt x="1060" y="1394"/>
                        </a:cubicBezTo>
                        <a:cubicBezTo>
                          <a:pt x="1252" y="1653"/>
                          <a:pt x="1647" y="1455"/>
                          <a:pt x="1489" y="1187"/>
                        </a:cubicBezTo>
                        <a:cubicBezTo>
                          <a:pt x="1389" y="1046"/>
                          <a:pt x="1055" y="1113"/>
                          <a:pt x="1255" y="1355"/>
                        </a:cubicBezTo>
                        <a:cubicBezTo>
                          <a:pt x="1185" y="1378"/>
                          <a:pt x="1221" y="1037"/>
                          <a:pt x="1430" y="1221"/>
                        </a:cubicBezTo>
                        <a:cubicBezTo>
                          <a:pt x="1522" y="1329"/>
                          <a:pt x="1328" y="1570"/>
                          <a:pt x="1144" y="1403"/>
                        </a:cubicBezTo>
                        <a:cubicBezTo>
                          <a:pt x="869" y="1019"/>
                          <a:pt x="1486" y="835"/>
                          <a:pt x="1611" y="1144"/>
                        </a:cubicBezTo>
                        <a:cubicBezTo>
                          <a:pt x="1803" y="1494"/>
                          <a:pt x="1244" y="1970"/>
                          <a:pt x="843" y="1503"/>
                        </a:cubicBezTo>
                        <a:cubicBezTo>
                          <a:pt x="467" y="868"/>
                          <a:pt x="1441" y="259"/>
                          <a:pt x="1876" y="960"/>
                        </a:cubicBezTo>
                        <a:cubicBezTo>
                          <a:pt x="2288" y="1625"/>
                          <a:pt x="1142" y="2588"/>
                          <a:pt x="474" y="1620"/>
                        </a:cubicBezTo>
                        <a:cubicBezTo>
                          <a:pt x="341" y="1336"/>
                          <a:pt x="221" y="417"/>
                          <a:pt x="1158" y="267"/>
                        </a:cubicBezTo>
                        <a:lnTo>
                          <a:pt x="1183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sp>
              <p:nvSpPr>
                <p:cNvPr id="7261" name="Freeform 93"/>
                <p:cNvSpPr>
                  <a:spLocks/>
                </p:cNvSpPr>
                <p:nvPr userDrawn="1"/>
              </p:nvSpPr>
              <p:spPr bwMode="auto">
                <a:xfrm flipH="1">
                  <a:off x="5176" y="54"/>
                  <a:ext cx="556" cy="586"/>
                </a:xfrm>
                <a:custGeom>
                  <a:avLst/>
                  <a:gdLst/>
                  <a:ahLst/>
                  <a:cxnLst>
                    <a:cxn ang="0">
                      <a:pos x="1183" y="0"/>
                    </a:cxn>
                    <a:cxn ang="0">
                      <a:pos x="278" y="1706"/>
                    </a:cxn>
                    <a:cxn ang="0">
                      <a:pos x="2006" y="913"/>
                    </a:cxn>
                    <a:cxn ang="0">
                      <a:pos x="735" y="1519"/>
                    </a:cxn>
                    <a:cxn ang="0">
                      <a:pos x="1661" y="1060"/>
                    </a:cxn>
                    <a:cxn ang="0">
                      <a:pos x="1060" y="1394"/>
                    </a:cxn>
                    <a:cxn ang="0">
                      <a:pos x="1489" y="1187"/>
                    </a:cxn>
                    <a:cxn ang="0">
                      <a:pos x="1255" y="1355"/>
                    </a:cxn>
                    <a:cxn ang="0">
                      <a:pos x="1430" y="1221"/>
                    </a:cxn>
                    <a:cxn ang="0">
                      <a:pos x="1144" y="1403"/>
                    </a:cxn>
                    <a:cxn ang="0">
                      <a:pos x="1611" y="1144"/>
                    </a:cxn>
                    <a:cxn ang="0">
                      <a:pos x="843" y="1503"/>
                    </a:cxn>
                    <a:cxn ang="0">
                      <a:pos x="1876" y="960"/>
                    </a:cxn>
                    <a:cxn ang="0">
                      <a:pos x="474" y="1620"/>
                    </a:cxn>
                    <a:cxn ang="0">
                      <a:pos x="1158" y="267"/>
                    </a:cxn>
                    <a:cxn ang="0">
                      <a:pos x="1183" y="0"/>
                    </a:cxn>
                  </a:cxnLst>
                  <a:rect l="0" t="0" r="r" b="b"/>
                  <a:pathLst>
                    <a:path w="2570" h="2766">
                      <a:moveTo>
                        <a:pt x="1183" y="0"/>
                      </a:moveTo>
                      <a:cubicBezTo>
                        <a:pt x="31" y="34"/>
                        <a:pt x="0" y="1232"/>
                        <a:pt x="278" y="1706"/>
                      </a:cubicBezTo>
                      <a:cubicBezTo>
                        <a:pt x="888" y="2766"/>
                        <a:pt x="2570" y="2078"/>
                        <a:pt x="2006" y="913"/>
                      </a:cubicBezTo>
                      <a:cubicBezTo>
                        <a:pt x="1480" y="86"/>
                        <a:pt x="309" y="751"/>
                        <a:pt x="735" y="1519"/>
                      </a:cubicBezTo>
                      <a:cubicBezTo>
                        <a:pt x="1085" y="2095"/>
                        <a:pt x="2037" y="1686"/>
                        <a:pt x="1661" y="1060"/>
                      </a:cubicBezTo>
                      <a:cubicBezTo>
                        <a:pt x="1411" y="668"/>
                        <a:pt x="776" y="977"/>
                        <a:pt x="1060" y="1394"/>
                      </a:cubicBezTo>
                      <a:cubicBezTo>
                        <a:pt x="1252" y="1653"/>
                        <a:pt x="1647" y="1455"/>
                        <a:pt x="1489" y="1187"/>
                      </a:cubicBezTo>
                      <a:cubicBezTo>
                        <a:pt x="1389" y="1046"/>
                        <a:pt x="1055" y="1113"/>
                        <a:pt x="1255" y="1355"/>
                      </a:cubicBezTo>
                      <a:cubicBezTo>
                        <a:pt x="1185" y="1378"/>
                        <a:pt x="1221" y="1037"/>
                        <a:pt x="1430" y="1221"/>
                      </a:cubicBezTo>
                      <a:cubicBezTo>
                        <a:pt x="1522" y="1329"/>
                        <a:pt x="1328" y="1570"/>
                        <a:pt x="1144" y="1403"/>
                      </a:cubicBezTo>
                      <a:cubicBezTo>
                        <a:pt x="869" y="1019"/>
                        <a:pt x="1486" y="835"/>
                        <a:pt x="1611" y="1144"/>
                      </a:cubicBezTo>
                      <a:cubicBezTo>
                        <a:pt x="1803" y="1494"/>
                        <a:pt x="1244" y="1970"/>
                        <a:pt x="843" y="1503"/>
                      </a:cubicBezTo>
                      <a:cubicBezTo>
                        <a:pt x="467" y="868"/>
                        <a:pt x="1441" y="259"/>
                        <a:pt x="1876" y="960"/>
                      </a:cubicBezTo>
                      <a:cubicBezTo>
                        <a:pt x="2288" y="1625"/>
                        <a:pt x="1142" y="2588"/>
                        <a:pt x="474" y="1620"/>
                      </a:cubicBezTo>
                      <a:cubicBezTo>
                        <a:pt x="341" y="1336"/>
                        <a:pt x="221" y="417"/>
                        <a:pt x="1158" y="267"/>
                      </a:cubicBezTo>
                      <a:lnTo>
                        <a:pt x="1183" y="0"/>
                      </a:lnTo>
                      <a:close/>
                    </a:path>
                  </a:pathLst>
                </a:custGeom>
                <a:solidFill>
                  <a:schemeClr val="bg2"/>
                </a:solidFill>
                <a:ln w="12700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62" name="Freeform 94"/>
                <p:cNvSpPr>
                  <a:spLocks/>
                </p:cNvSpPr>
                <p:nvPr userDrawn="1"/>
              </p:nvSpPr>
              <p:spPr bwMode="auto">
                <a:xfrm flipH="1">
                  <a:off x="5164" y="32"/>
                  <a:ext cx="556" cy="586"/>
                </a:xfrm>
                <a:custGeom>
                  <a:avLst/>
                  <a:gdLst/>
                  <a:ahLst/>
                  <a:cxnLst>
                    <a:cxn ang="0">
                      <a:pos x="1183" y="0"/>
                    </a:cxn>
                    <a:cxn ang="0">
                      <a:pos x="278" y="1706"/>
                    </a:cxn>
                    <a:cxn ang="0">
                      <a:pos x="2006" y="913"/>
                    </a:cxn>
                    <a:cxn ang="0">
                      <a:pos x="735" y="1519"/>
                    </a:cxn>
                    <a:cxn ang="0">
                      <a:pos x="1661" y="1060"/>
                    </a:cxn>
                    <a:cxn ang="0">
                      <a:pos x="1060" y="1394"/>
                    </a:cxn>
                    <a:cxn ang="0">
                      <a:pos x="1489" y="1187"/>
                    </a:cxn>
                    <a:cxn ang="0">
                      <a:pos x="1255" y="1355"/>
                    </a:cxn>
                    <a:cxn ang="0">
                      <a:pos x="1430" y="1221"/>
                    </a:cxn>
                    <a:cxn ang="0">
                      <a:pos x="1144" y="1403"/>
                    </a:cxn>
                    <a:cxn ang="0">
                      <a:pos x="1611" y="1144"/>
                    </a:cxn>
                    <a:cxn ang="0">
                      <a:pos x="843" y="1503"/>
                    </a:cxn>
                    <a:cxn ang="0">
                      <a:pos x="1876" y="960"/>
                    </a:cxn>
                    <a:cxn ang="0">
                      <a:pos x="474" y="1620"/>
                    </a:cxn>
                    <a:cxn ang="0">
                      <a:pos x="1158" y="267"/>
                    </a:cxn>
                    <a:cxn ang="0">
                      <a:pos x="1183" y="0"/>
                    </a:cxn>
                  </a:cxnLst>
                  <a:rect l="0" t="0" r="r" b="b"/>
                  <a:pathLst>
                    <a:path w="2570" h="2766">
                      <a:moveTo>
                        <a:pt x="1183" y="0"/>
                      </a:moveTo>
                      <a:cubicBezTo>
                        <a:pt x="31" y="34"/>
                        <a:pt x="0" y="1232"/>
                        <a:pt x="278" y="1706"/>
                      </a:cubicBezTo>
                      <a:cubicBezTo>
                        <a:pt x="888" y="2766"/>
                        <a:pt x="2570" y="2078"/>
                        <a:pt x="2006" y="913"/>
                      </a:cubicBezTo>
                      <a:cubicBezTo>
                        <a:pt x="1480" y="86"/>
                        <a:pt x="309" y="751"/>
                        <a:pt x="735" y="1519"/>
                      </a:cubicBezTo>
                      <a:cubicBezTo>
                        <a:pt x="1085" y="2095"/>
                        <a:pt x="2037" y="1686"/>
                        <a:pt x="1661" y="1060"/>
                      </a:cubicBezTo>
                      <a:cubicBezTo>
                        <a:pt x="1411" y="668"/>
                        <a:pt x="776" y="977"/>
                        <a:pt x="1060" y="1394"/>
                      </a:cubicBezTo>
                      <a:cubicBezTo>
                        <a:pt x="1252" y="1653"/>
                        <a:pt x="1647" y="1455"/>
                        <a:pt x="1489" y="1187"/>
                      </a:cubicBezTo>
                      <a:cubicBezTo>
                        <a:pt x="1389" y="1046"/>
                        <a:pt x="1055" y="1113"/>
                        <a:pt x="1255" y="1355"/>
                      </a:cubicBezTo>
                      <a:cubicBezTo>
                        <a:pt x="1185" y="1378"/>
                        <a:pt x="1221" y="1037"/>
                        <a:pt x="1430" y="1221"/>
                      </a:cubicBezTo>
                      <a:cubicBezTo>
                        <a:pt x="1522" y="1329"/>
                        <a:pt x="1328" y="1570"/>
                        <a:pt x="1144" y="1403"/>
                      </a:cubicBezTo>
                      <a:cubicBezTo>
                        <a:pt x="869" y="1019"/>
                        <a:pt x="1486" y="835"/>
                        <a:pt x="1611" y="1144"/>
                      </a:cubicBezTo>
                      <a:cubicBezTo>
                        <a:pt x="1803" y="1494"/>
                        <a:pt x="1244" y="1970"/>
                        <a:pt x="843" y="1503"/>
                      </a:cubicBezTo>
                      <a:cubicBezTo>
                        <a:pt x="467" y="868"/>
                        <a:pt x="1441" y="259"/>
                        <a:pt x="1876" y="960"/>
                      </a:cubicBezTo>
                      <a:cubicBezTo>
                        <a:pt x="2288" y="1625"/>
                        <a:pt x="1142" y="2588"/>
                        <a:pt x="474" y="1620"/>
                      </a:cubicBezTo>
                      <a:cubicBezTo>
                        <a:pt x="341" y="1336"/>
                        <a:pt x="221" y="417"/>
                        <a:pt x="1158" y="267"/>
                      </a:cubicBezTo>
                      <a:lnTo>
                        <a:pt x="118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263" name="Rectangle 95"/>
                <p:cNvSpPr>
                  <a:spLocks noChangeArrowheads="1"/>
                </p:cNvSpPr>
                <p:nvPr userDrawn="1"/>
              </p:nvSpPr>
              <p:spPr bwMode="auto">
                <a:xfrm>
                  <a:off x="248" y="32"/>
                  <a:ext cx="5232" cy="5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7264" name="Rectangle 96"/>
            <p:cNvSpPr>
              <a:spLocks noChangeArrowheads="1"/>
            </p:cNvSpPr>
            <p:nvPr userDrawn="1"/>
          </p:nvSpPr>
          <p:spPr bwMode="hidden">
            <a:xfrm>
              <a:off x="480" y="507"/>
              <a:ext cx="4786" cy="19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2051" name="Rectangle 9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838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9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267" name="Rectangle 9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68" name="Rectangle 10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269" name="Rectangle 10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2424FCE-2260-4E8A-8FD1-C9DCF2E08A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90000"/>
        <a:buBlip>
          <a:blip r:embed="rId16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page?&amp;p=39&amp;text=%D0%9B%D0%B0%D1%84%D0%BE%D0%BD%D1%82%D0%B5%D0%BD&amp;rpt=simag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http://im7-tub.yandex.net/i?id=4617260&amp;tov=7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&#1060;&#1086;&#1085;&#1074;&#1080;&#1079;&#1080;&#1085;.doc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yandex.ru/yandpage?&amp;p=0&amp;text=%D0%94%D0%BC%D0%B8%D1%82%D1%80%D0%B8%D0%B5%D0%B2%20%D0%98%D0%B2%D0%B0%D0%BD%20%D0%98%D0%B2%D0%B0%D0%BD%D0%BE%D0%B2%D0%B8%D1%87&amp;rpt=simage" TargetMode="External"/><Relationship Id="rId2" Type="http://schemas.openxmlformats.org/officeDocument/2006/relationships/hyperlink" Target="&#1044;&#1084;&#1080;&#1090;&#1088;&#1080;&#1077;&#1074;.doc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http://im6-tub.yandex.net/i?id=8661293&amp;tov=6" TargetMode="Externa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&#1050;&#1088;&#1099;&#1083;&#1086;&#1074;.doc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images.yandex.ru/yandpage?&amp;p=4&amp;text=%D0%9C%D0%B8%D1%85%D0%B0%D0%BB%D0%BA%D0%BE%D0%B2%20%D0%A1%D0%B5%D1%80%D0%B3%D0%B5%D0%B9%20%D0%92%D0%BB%D0%B0%D0%B4%D0%B8%D0%BC%D0%B8%D1%80%D0%BE%D0%B2%D0%B8%D1%87&amp;rpt=simage" TargetMode="External"/><Relationship Id="rId7" Type="http://schemas.openxmlformats.org/officeDocument/2006/relationships/image" Target="../media/image2.png"/><Relationship Id="rId2" Type="http://schemas.openxmlformats.org/officeDocument/2006/relationships/hyperlink" Target="&#1052;&#1080;&#1093;&#1072;&#1083;&#1082;&#1086;&#1074;.doc" TargetMode="Externa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.png"/><Relationship Id="rId5" Type="http://schemas.openxmlformats.org/officeDocument/2006/relationships/image" Target="http://im3-tub.yandex.net/i?id=2704029&amp;tov=3" TargetMode="External"/><Relationship Id="rId4" Type="http://schemas.openxmlformats.org/officeDocument/2006/relationships/image" Target="../media/image14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762000"/>
            <a:ext cx="9144000" cy="1143000"/>
          </a:xfrm>
        </p:spPr>
        <p:txBody>
          <a:bodyPr/>
          <a:lstStyle/>
          <a:p>
            <a:pPr eaLnBrk="1" hangingPunct="1"/>
            <a:r>
              <a:rPr lang="ru-RU" dirty="0" smtClean="0"/>
              <a:t>БАСНЯ </a:t>
            </a:r>
            <a:br>
              <a:rPr lang="ru-RU" dirty="0" smtClean="0"/>
            </a:br>
            <a:r>
              <a:rPr lang="ru-RU" dirty="0" smtClean="0"/>
              <a:t>КАК ЛИТЕРАТУРНЫЙ ЖАНР</a:t>
            </a: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785786" y="4114800"/>
            <a:ext cx="7500990" cy="1752600"/>
          </a:xfrm>
        </p:spPr>
        <p:txBody>
          <a:bodyPr/>
          <a:lstStyle/>
          <a:p>
            <a:r>
              <a:rPr lang="ru-RU" dirty="0" smtClean="0"/>
              <a:t> Рассказ и цель – вот в чём сущность басни; сатира и ирония – вот её главные качества.(В.Г.Белинский)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553491"/>
            <a:ext cx="8064896" cy="642942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 этап  </a:t>
            </a:r>
            <a:br>
              <a:rPr lang="ru-RU" dirty="0" smtClean="0"/>
            </a:br>
            <a:r>
              <a:rPr lang="en-US" sz="2800" b="1" i="1" dirty="0" smtClean="0"/>
              <a:t>XVI-XVII</a:t>
            </a:r>
            <a:r>
              <a:rPr lang="ru-RU" sz="2800" b="1" i="1" dirty="0" smtClean="0"/>
              <a:t> -  распространение басни </a:t>
            </a:r>
            <a:br>
              <a:rPr lang="ru-RU" sz="2800" b="1" i="1" dirty="0" smtClean="0"/>
            </a:br>
            <a:r>
              <a:rPr lang="ru-RU" sz="2800" b="1" i="1" dirty="0" smtClean="0"/>
              <a:t>в Западной Европе.</a:t>
            </a:r>
            <a:br>
              <a:rPr lang="ru-RU" sz="2800" b="1" i="1" dirty="0" smtClean="0"/>
            </a:br>
            <a:r>
              <a:rPr lang="ru-RU" sz="2800" b="1" i="1" dirty="0" smtClean="0"/>
              <a:t/>
            </a:r>
            <a:br>
              <a:rPr lang="ru-RU" sz="2800" b="1" i="1" dirty="0" smtClean="0"/>
            </a:b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dirty="0"/>
          </a:p>
        </p:txBody>
      </p:sp>
      <p:pic>
        <p:nvPicPr>
          <p:cNvPr id="4" name="Picture 7" descr=" 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r:link="rId4"/>
          <a:srcRect/>
          <a:stretch>
            <a:fillRect/>
          </a:stretch>
        </p:blipFill>
        <p:spPr>
          <a:xfrm>
            <a:off x="755576" y="2852936"/>
            <a:ext cx="2315540" cy="3046763"/>
          </a:xfrm>
        </p:spPr>
      </p:pic>
      <p:sp>
        <p:nvSpPr>
          <p:cNvPr id="5" name="Прямоугольник 4"/>
          <p:cNvSpPr/>
          <p:nvPr/>
        </p:nvSpPr>
        <p:spPr>
          <a:xfrm>
            <a:off x="3059832" y="1428737"/>
            <a:ext cx="5400600" cy="757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100" i="0" dirty="0" smtClean="0"/>
          </a:p>
          <a:p>
            <a:pPr algn="ctr"/>
            <a:endParaRPr lang="ru-RU" sz="2000" i="0" dirty="0" smtClean="0"/>
          </a:p>
          <a:p>
            <a:pPr algn="ctr"/>
            <a:endParaRPr lang="ru-RU" sz="2000" i="0" dirty="0" smtClean="0"/>
          </a:p>
          <a:p>
            <a:pPr algn="ctr"/>
            <a:r>
              <a:rPr lang="ru-RU" i="0" dirty="0" smtClean="0">
                <a:latin typeface="+mj-lt"/>
                <a:ea typeface="+mj-ea"/>
                <a:cs typeface="+mj-cs"/>
              </a:rPr>
              <a:t>Жан де Лафонтен  </a:t>
            </a:r>
          </a:p>
          <a:p>
            <a:pPr algn="ctr"/>
            <a:r>
              <a:rPr lang="ru-RU" sz="1800" i="0" dirty="0" smtClean="0">
                <a:latin typeface="+mj-lt"/>
                <a:ea typeface="+mj-ea"/>
                <a:cs typeface="+mj-cs"/>
              </a:rPr>
              <a:t>(1621-1695 )</a:t>
            </a:r>
          </a:p>
          <a:p>
            <a:pPr algn="ctr"/>
            <a:endParaRPr lang="ru-RU" sz="2000" i="0" dirty="0" smtClean="0"/>
          </a:p>
          <a:p>
            <a:r>
              <a:rPr lang="ru-RU" sz="2000" i="0" dirty="0" smtClean="0">
                <a:solidFill>
                  <a:schemeClr val="tx1"/>
                </a:solidFill>
                <a:latin typeface="+mn-lt"/>
              </a:rPr>
              <a:t>французский поэт, писатель, прославленный баснописец, член Французской академии . создал новый жанр, заимствуя. В 1668 году издал первые шесть книг басен под  заглавием: «Басни Эзопа, переложенные на стихи гном де Лафонтеном»,  куда  вошли знаменитые, переложенные басни Крылова «Ворона и Лисица», "Стрекоза и Муравей». </a:t>
            </a:r>
          </a:p>
          <a:p>
            <a:r>
              <a:rPr lang="ru-RU" sz="2000" i="0" dirty="0" smtClean="0">
                <a:solidFill>
                  <a:schemeClr val="tx1"/>
                </a:solidFill>
                <a:latin typeface="+mn-lt"/>
              </a:rPr>
              <a:t>В 1680 завершил издание двенадцати книг басен.  </a:t>
            </a:r>
          </a:p>
          <a:p>
            <a:endParaRPr lang="ru-RU" sz="2000" i="0" dirty="0" smtClean="0"/>
          </a:p>
          <a:p>
            <a:endParaRPr lang="ru-RU" sz="2000" i="0" dirty="0" smtClean="0"/>
          </a:p>
          <a:p>
            <a:r>
              <a:rPr lang="ru-RU" sz="1600" i="0" dirty="0" smtClean="0"/>
              <a:t/>
            </a:r>
            <a:br>
              <a:rPr lang="ru-RU" sz="1600" i="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421481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0" dirty="0" smtClean="0"/>
              <a:t>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142984"/>
            <a:ext cx="7772400" cy="1071570"/>
          </a:xfrm>
        </p:spPr>
        <p:txBody>
          <a:bodyPr/>
          <a:lstStyle/>
          <a:p>
            <a:r>
              <a:rPr lang="ru-RU" b="1" dirty="0" smtClean="0"/>
              <a:t>Басня  Ж. де Лафонтена </a:t>
            </a:r>
            <a:br>
              <a:rPr lang="ru-RU" b="1" dirty="0" smtClean="0"/>
            </a:br>
            <a:r>
              <a:rPr lang="ru-RU" sz="3200" b="1" dirty="0" smtClean="0"/>
              <a:t>(сюжет заимствован из Эзопа)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143116"/>
            <a:ext cx="7786742" cy="4105284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ru-RU" sz="2600" dirty="0" smtClean="0"/>
              <a:t>Лис-гасконец, а быть может, лис-нормандец</a:t>
            </a:r>
          </a:p>
          <a:p>
            <a:pPr marL="0">
              <a:spcBef>
                <a:spcPts val="0"/>
              </a:spcBef>
              <a:buNone/>
            </a:pPr>
            <a:r>
              <a:rPr lang="ru-RU" sz="2600" dirty="0" smtClean="0"/>
              <a:t>(Разное говорят),</a:t>
            </a:r>
          </a:p>
          <a:p>
            <a:pPr marL="0">
              <a:spcBef>
                <a:spcPts val="0"/>
              </a:spcBef>
              <a:buNone/>
            </a:pPr>
            <a:r>
              <a:rPr lang="ru-RU" sz="2600" dirty="0" smtClean="0"/>
              <a:t>Умирая с голоду, вдруг увидел над беседкой</a:t>
            </a:r>
          </a:p>
          <a:p>
            <a:pPr marL="0">
              <a:spcBef>
                <a:spcPts val="0"/>
              </a:spcBef>
              <a:buNone/>
            </a:pPr>
            <a:r>
              <a:rPr lang="ru-RU" sz="2600" dirty="0" smtClean="0"/>
              <a:t>Виноград, такой зримо зрелый,</a:t>
            </a:r>
          </a:p>
          <a:p>
            <a:pPr marL="0">
              <a:spcBef>
                <a:spcPts val="0"/>
              </a:spcBef>
              <a:buNone/>
            </a:pPr>
            <a:r>
              <a:rPr lang="ru-RU" sz="2600" dirty="0" smtClean="0"/>
              <a:t>В румяной кожице!</a:t>
            </a:r>
          </a:p>
          <a:p>
            <a:pPr marL="0">
              <a:spcBef>
                <a:spcPts val="0"/>
              </a:spcBef>
              <a:buNone/>
            </a:pPr>
            <a:r>
              <a:rPr lang="ru-RU" sz="2600" dirty="0" smtClean="0"/>
              <a:t>Наш любезник был бы рад им полакомиться,</a:t>
            </a:r>
          </a:p>
          <a:p>
            <a:pPr marL="0">
              <a:spcBef>
                <a:spcPts val="0"/>
              </a:spcBef>
              <a:buNone/>
            </a:pPr>
            <a:r>
              <a:rPr lang="ru-RU" sz="2600" dirty="0" smtClean="0"/>
              <a:t>Да не мог до него дотянуться</a:t>
            </a:r>
          </a:p>
          <a:p>
            <a:pPr marL="0">
              <a:spcBef>
                <a:spcPts val="0"/>
              </a:spcBef>
              <a:buNone/>
            </a:pPr>
            <a:r>
              <a:rPr lang="ru-RU" sz="2600" dirty="0" smtClean="0"/>
              <a:t>И сказал: «Он зелен —</a:t>
            </a:r>
          </a:p>
          <a:p>
            <a:pPr marL="0">
              <a:spcBef>
                <a:spcPts val="0"/>
              </a:spcBef>
              <a:buNone/>
            </a:pPr>
            <a:r>
              <a:rPr lang="ru-RU" sz="2600" dirty="0" smtClean="0"/>
              <a:t>Пусть им кормится всякий сброд!»</a:t>
            </a:r>
          </a:p>
          <a:p>
            <a:pPr marL="0">
              <a:spcBef>
                <a:spcPts val="0"/>
              </a:spcBef>
              <a:buNone/>
            </a:pPr>
            <a:r>
              <a:rPr lang="ru-RU" sz="2600" dirty="0" smtClean="0"/>
              <a:t>Что ж, не лучше ли так, чем праздно сетовать.</a:t>
            </a:r>
          </a:p>
          <a:p>
            <a:endParaRPr lang="ru-RU" sz="2400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3 этап (18-19 вв.)</a:t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7772400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755576" y="2211644"/>
            <a:ext cx="7704856" cy="46531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4"/>
              </a:buBlip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ru-RU" sz="2800" i="1" dirty="0" smtClean="0"/>
              <a:t>Возникает как стихотворный жанр в конце </a:t>
            </a:r>
            <a:r>
              <a:rPr lang="ru-RU" sz="2800" i="1" dirty="0" smtClean="0">
                <a:cs typeface="Times New Roman" pitchFamily="18" charset="0"/>
              </a:rPr>
              <a:t>XVIII</a:t>
            </a:r>
            <a:r>
              <a:rPr lang="ru-RU" sz="2800" i="1" dirty="0" smtClean="0"/>
              <a:t> – начале </a:t>
            </a:r>
            <a:r>
              <a:rPr lang="ru-RU" sz="2800" i="1" dirty="0" smtClean="0">
                <a:cs typeface="Times New Roman" pitchFamily="18" charset="0"/>
              </a:rPr>
              <a:t>XIX</a:t>
            </a:r>
            <a:r>
              <a:rPr lang="ru-RU" sz="2800" i="1" dirty="0" smtClean="0"/>
              <a:t> века .</a:t>
            </a:r>
          </a:p>
          <a:p>
            <a:pPr eaLnBrk="1" hangingPunct="1"/>
            <a:r>
              <a:rPr lang="ru-RU" sz="2800" i="1" dirty="0" smtClean="0"/>
              <a:t>Традиции античной басни осмысляются через западноевропейский опыт.</a:t>
            </a:r>
          </a:p>
          <a:p>
            <a:pPr eaLnBrk="1" hangingPunct="1"/>
            <a:r>
              <a:rPr lang="ru-RU" sz="2800" i="1" dirty="0" smtClean="0"/>
              <a:t>50-60 годы – басни появляются в журнальных публикациях, позже выходят отдельные сборники (В.К. Тредиаковский, А.П. Сумароков, М.М. Херасков, В.И. Майков, Д.И. Фонвизин и др.)</a:t>
            </a:r>
          </a:p>
        </p:txBody>
      </p:sp>
    </p:spTree>
    <p:extLst>
      <p:ext uri="{BB962C8B-B14F-4D97-AF65-F5344CB8AC3E}">
        <p14:creationId xmlns="" xmlns:p14="http://schemas.microsoft.com/office/powerpoint/2010/main" val="147443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 advAuto="1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836712"/>
            <a:ext cx="7488832" cy="5562600"/>
          </a:xfrm>
        </p:spPr>
        <p:txBody>
          <a:bodyPr/>
          <a:lstStyle/>
          <a:p>
            <a:pPr eaLnBrk="1" hangingPunct="1"/>
            <a:r>
              <a:rPr lang="ru-RU" sz="28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Басня становится более легкой; </a:t>
            </a:r>
            <a:br>
              <a:rPr lang="ru-RU" sz="28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8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композиция свободной; </a:t>
            </a:r>
            <a:br>
              <a:rPr lang="ru-RU" sz="28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8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используется стихотворная форма; </a:t>
            </a:r>
            <a:br>
              <a:rPr lang="ru-RU" sz="28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8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введены авторские отступления; использование диалогов, речевых характеристик, контраста. </a:t>
            </a:r>
            <a:br>
              <a:rPr lang="ru-RU" sz="28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800" i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Басни напоминают драму: есть экспозиция, завязка, кульминация и развязка; есть диалоги и обрисовка персонажей через их поступки и речь.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Денис Иванович Фонвизин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83968" y="2132856"/>
            <a:ext cx="381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i="1" dirty="0" smtClean="0"/>
              <a:t>1744 или 1745 — 1792гг.)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i="1" dirty="0" smtClean="0"/>
              <a:t> Родился 3 апреля (14-го по новому стилю) в Москве в богатой дворянской семье. Получил прекрасное домашнее образование.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i="1" dirty="0" smtClean="0"/>
              <a:t>«Басни нравоучительные с изъяснениями господина </a:t>
            </a:r>
            <a:r>
              <a:rPr lang="ru-RU" sz="2000" i="1" dirty="0" err="1" smtClean="0"/>
              <a:t>Гольберга</a:t>
            </a:r>
            <a:r>
              <a:rPr lang="ru-RU" sz="2000" i="1" dirty="0" smtClean="0"/>
              <a:t>» - первое печатное и дошедшее до нас художественное произведение (1761 г.)</a:t>
            </a:r>
          </a:p>
          <a:p>
            <a:pPr eaLnBrk="1" hangingPunct="1">
              <a:lnSpc>
                <a:spcPct val="90000"/>
              </a:lnSpc>
            </a:pPr>
            <a:r>
              <a:rPr lang="ru-RU" sz="2400" b="1" i="1" dirty="0" smtClean="0">
                <a:hlinkClick r:id="rId2" action="ppaction://hlinkfile"/>
              </a:rPr>
              <a:t>Лисица-</a:t>
            </a:r>
            <a:r>
              <a:rPr lang="ru-RU" sz="2400" b="1" i="1" dirty="0" err="1" smtClean="0">
                <a:hlinkClick r:id="rId2" action="ppaction://hlinkfile"/>
              </a:rPr>
              <a:t>кознодей</a:t>
            </a:r>
            <a:endParaRPr lang="ru-RU" sz="2400" b="1" i="1" dirty="0" smtClean="0"/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ltGray">
          <a:xfrm>
            <a:off x="1509713" y="-571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39943" name="Picture 7" descr="&quot;Фонвизин Д.И.&quot;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827584" y="2132856"/>
            <a:ext cx="3151187" cy="4114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" dur="500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3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 autoUpdateAnimBg="0"/>
      <p:bldP spid="39939" grpId="0" build="p" autoUpdateAnimBg="0" advAuto="1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i="1" smtClean="0"/>
              <a:t>Иван Иванович Дмитриев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95750" y="1988840"/>
            <a:ext cx="4292674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i="1" dirty="0" smtClean="0"/>
              <a:t>1760 – 1837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i="1" dirty="0" smtClean="0"/>
              <a:t>В молодости – гвардейский офицер, в старости – министр юстиции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i="1" dirty="0" smtClean="0"/>
              <a:t>«Русский Лафонтен», написано им 80 басен</a:t>
            </a:r>
          </a:p>
          <a:p>
            <a:pPr eaLnBrk="1" hangingPunct="1">
              <a:lnSpc>
                <a:spcPct val="90000"/>
              </a:lnSpc>
            </a:pPr>
            <a:r>
              <a:rPr lang="ru-RU" sz="2800" b="1" i="1" dirty="0" smtClean="0">
                <a:hlinkClick r:id="rId2" action="ppaction://hlinkfile"/>
              </a:rPr>
              <a:t>Три льва</a:t>
            </a:r>
            <a:endParaRPr lang="ru-RU" sz="2800" b="1" i="1" dirty="0" smtClean="0"/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ltGray">
          <a:xfrm>
            <a:off x="4095750" y="2795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56327" name="Picture 7" descr=" ">
            <a:hlinkClick r:id="rId3"/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 r:link="rId5"/>
          <a:srcRect/>
          <a:stretch>
            <a:fillRect/>
          </a:stretch>
        </p:blipFill>
        <p:spPr>
          <a:xfrm>
            <a:off x="755576" y="1844824"/>
            <a:ext cx="3094038" cy="4114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  <p:bldP spid="56323" grpId="0" build="p" autoUpdateAnimBg="0" advAuto="1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071411"/>
            <a:ext cx="8208912" cy="1143000"/>
          </a:xfrm>
        </p:spPr>
        <p:txBody>
          <a:bodyPr/>
          <a:lstStyle/>
          <a:p>
            <a:r>
              <a:rPr lang="ru-RU" sz="3600" dirty="0"/>
              <a:t>Иван Андреевич Крылов</a:t>
            </a:r>
            <a:br>
              <a:rPr lang="ru-RU" sz="3600" dirty="0"/>
            </a:br>
            <a:r>
              <a:rPr lang="ru-RU" sz="3600" dirty="0"/>
              <a:t>(русский баснописец) </a:t>
            </a:r>
            <a:br>
              <a:rPr lang="ru-RU" sz="3600" dirty="0"/>
            </a:br>
            <a:endParaRPr lang="ru-RU" sz="2800" dirty="0"/>
          </a:p>
        </p:txBody>
      </p:sp>
      <p:pic>
        <p:nvPicPr>
          <p:cNvPr id="6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62000" y="2501205"/>
            <a:ext cx="3810000" cy="4114800"/>
          </a:xfrm>
        </p:spPr>
      </p:pic>
      <p:sp>
        <p:nvSpPr>
          <p:cNvPr id="7" name="Rectangle 12"/>
          <p:cNvSpPr txBox="1">
            <a:spLocks noChangeArrowheads="1"/>
          </p:cNvSpPr>
          <p:nvPr/>
        </p:nvSpPr>
        <p:spPr bwMode="auto">
          <a:xfrm>
            <a:off x="4569158" y="2204864"/>
            <a:ext cx="4026024" cy="4783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4"/>
              </a:buBlip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sz="2400" i="1" dirty="0" smtClean="0">
                <a:cs typeface="Times New Roman" pitchFamily="18" charset="0"/>
              </a:rPr>
              <a:t>1769-1844г </a:t>
            </a:r>
            <a:endParaRPr lang="ru-RU" sz="2400" i="1" dirty="0" smtClean="0"/>
          </a:p>
          <a:p>
            <a:pPr eaLnBrk="1" hangingPunct="1">
              <a:lnSpc>
                <a:spcPct val="90000"/>
              </a:lnSpc>
            </a:pPr>
            <a:r>
              <a:rPr lang="ru-RU" sz="2400" i="1" dirty="0" smtClean="0">
                <a:cs typeface="Times New Roman" pitchFamily="18" charset="0"/>
              </a:rPr>
              <a:t>Грамоте выучился дома, французским языком занимался в семействе состоятельных знакомых </a:t>
            </a:r>
            <a:endParaRPr lang="ru-RU" sz="2400" i="1" dirty="0" smtClean="0"/>
          </a:p>
          <a:p>
            <a:pPr eaLnBrk="1" hangingPunct="1">
              <a:lnSpc>
                <a:spcPct val="90000"/>
              </a:lnSpc>
            </a:pPr>
            <a:r>
              <a:rPr lang="ru-RU" sz="2400" i="1" dirty="0" smtClean="0">
                <a:cs typeface="Times New Roman" pitchFamily="18" charset="0"/>
              </a:rPr>
              <a:t>B 1809 г.  выходит первое отдельное издание 23 басен, завоевавшее И. А. Крылову почетное место в русской литературе</a:t>
            </a:r>
            <a:endParaRPr lang="ru-RU" sz="2400" i="1" dirty="0" smtClean="0"/>
          </a:p>
          <a:p>
            <a:pPr eaLnBrk="1" hangingPunct="1">
              <a:lnSpc>
                <a:spcPct val="90000"/>
              </a:lnSpc>
            </a:pPr>
            <a:r>
              <a:rPr lang="ru-RU" sz="2400" i="1" dirty="0" smtClean="0">
                <a:cs typeface="Times New Roman" pitchFamily="18" charset="0"/>
              </a:rPr>
              <a:t> </a:t>
            </a:r>
            <a:r>
              <a:rPr lang="ru-RU" sz="2400" b="1" i="1" dirty="0" smtClean="0">
                <a:hlinkClick r:id="rId6" action="ppaction://hlinkfile"/>
              </a:rPr>
              <a:t>Ворона и лисица</a:t>
            </a:r>
            <a:endParaRPr lang="ru-RU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build="p" autoUpdateAnimBg="0" advAuto="1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764704"/>
            <a:ext cx="7920880" cy="6093296"/>
          </a:xfrm>
        </p:spPr>
        <p:txBody>
          <a:bodyPr/>
          <a:lstStyle/>
          <a:p>
            <a:r>
              <a:rPr lang="ru-RU" sz="26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И.А.Крылов</a:t>
            </a:r>
            <a:r>
              <a: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стал  подлинным создателем русской классической басни с ее реалистичностью и психологизмом . </a:t>
            </a:r>
            <a:br>
              <a: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Его творческое наследие – более 200 басен в 9 томах.</a:t>
            </a:r>
            <a:br>
              <a: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Новаторство Крылова-баснописца заключалось в типичности образов, в динамическом развитии действия, живости диалогов. </a:t>
            </a:r>
            <a:br>
              <a: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Благодаря Крылову оживали старые сюжеты и басни Лафонтена, Эзопа, Федра.</a:t>
            </a:r>
            <a:br>
              <a: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своем творчестве И.А. Крылов смог осветить все проблемы и события своей эпохи, и вместе с тем он сделал свои басни вневременными.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908720"/>
            <a:ext cx="7643866" cy="504056"/>
          </a:xfrm>
        </p:spPr>
        <p:txBody>
          <a:bodyPr/>
          <a:lstStyle/>
          <a:p>
            <a:pPr lvl="0"/>
            <a:r>
              <a:rPr lang="ru-RU" b="1" dirty="0" smtClean="0"/>
              <a:t>Текст басни И.А. Крылова</a:t>
            </a:r>
            <a:br>
              <a:rPr lang="ru-RU" b="1" dirty="0" smtClean="0"/>
            </a:br>
            <a:r>
              <a:rPr lang="ru-RU" b="1" i="1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</a:rPr>
              <a:t>	</a:t>
            </a:r>
            <a:r>
              <a:rPr lang="ru-RU" sz="2800" dirty="0"/>
              <a:t>(</a:t>
            </a:r>
            <a:r>
              <a:rPr lang="ru-RU" sz="2800" dirty="0" smtClean="0"/>
              <a:t>сюжет </a:t>
            </a:r>
            <a:r>
              <a:rPr lang="ru-RU" sz="2800" dirty="0"/>
              <a:t>заимствован из </a:t>
            </a:r>
            <a:r>
              <a:rPr lang="ru-RU" sz="2800" dirty="0" smtClean="0"/>
              <a:t>Эзопа)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500034" y="1564243"/>
            <a:ext cx="7929618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Голодная кума Лиса залезла в сад;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В нем кисти винограду рделись.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У кумушки глаза и зубы загорелись,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А кисти сочные, как яхонты, горят;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Лишь то беда, висят они высоко: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Отколь и как она к ним ни зайдет,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Хоть видит око,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Да зуб неймет.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Пробившись попусту час целой,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Пошла и говорит с досадою: «Ну, что ж!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На взгляд-то он хорош,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Да зелен — ягодки нет зрелой: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79825" algn="l"/>
              </a:tabLst>
            </a:pPr>
            <a:r>
              <a:rPr lang="ru-RU" sz="2600" i="0" dirty="0" smtClean="0">
                <a:solidFill>
                  <a:schemeClr val="tx1"/>
                </a:solidFill>
                <a:latin typeface="+mn-lt"/>
              </a:rPr>
              <a:t>Тотчас оскомину набьешь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5715000"/>
          </a:xfrm>
        </p:spPr>
        <p:txBody>
          <a:bodyPr/>
          <a:lstStyle/>
          <a:p>
            <a:pPr eaLnBrk="1" hangingPunct="1"/>
            <a:r>
              <a:rPr lang="ru-RU" sz="3600" b="1" i="1" dirty="0" smtClean="0"/>
              <a:t>После </a:t>
            </a:r>
            <a:r>
              <a:rPr lang="ru-RU" sz="3600" b="1" i="1" dirty="0" err="1" smtClean="0"/>
              <a:t>И.А.Крылова</a:t>
            </a:r>
            <a:r>
              <a:rPr lang="ru-RU" sz="3600" b="1" i="1" dirty="0" smtClean="0"/>
              <a:t> почти на протяжении столетия в России не было басен как стихотворного поэтического жанра, хотя и предпринимались отдельные попытки. К басне на разных этапах творчества обращались Д. Бедный и С. Михалков.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4143380"/>
            <a:ext cx="7858180" cy="2105020"/>
          </a:xfrm>
        </p:spPr>
        <p:txBody>
          <a:bodyPr/>
          <a:lstStyle/>
          <a:p>
            <a:r>
              <a:rPr lang="ru-RU" dirty="0" smtClean="0"/>
              <a:t>Повествование; </a:t>
            </a:r>
          </a:p>
          <a:p>
            <a:r>
              <a:rPr lang="ru-RU" dirty="0" smtClean="0"/>
              <a:t>Мораль.  </a:t>
            </a:r>
            <a:endParaRPr lang="ru-RU" i="1" dirty="0" smtClean="0"/>
          </a:p>
        </p:txBody>
      </p:sp>
      <p:sp>
        <p:nvSpPr>
          <p:cNvPr id="64516" name="WordArt 4" descr="Белый мрамор"/>
          <p:cNvSpPr>
            <a:spLocks noChangeArrowheads="1" noChangeShapeType="1" noTextEdit="1"/>
          </p:cNvSpPr>
          <p:nvPr/>
        </p:nvSpPr>
        <p:spPr bwMode="ltGray">
          <a:xfrm>
            <a:off x="3581400" y="1219200"/>
            <a:ext cx="1476375" cy="714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endParaRPr lang="ru-RU" sz="4800" b="1" kern="10" dirty="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Arial"/>
              <a:cs typeface="Arial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1500174"/>
            <a:ext cx="8001056" cy="1357322"/>
          </a:xfrm>
        </p:spPr>
        <p:txBody>
          <a:bodyPr/>
          <a:lstStyle/>
          <a:p>
            <a:pPr eaLnBrk="1" hangingPunct="1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Басня – короткий рассказ в прозаической или поэтической форме, содержащий нравоучение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Композиция басни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64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4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5" grpId="0" build="p" autoUpdateAnimBg="0"/>
      <p:bldP spid="645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8206680" cy="1143000"/>
          </a:xfrm>
        </p:spPr>
        <p:txBody>
          <a:bodyPr/>
          <a:lstStyle/>
          <a:p>
            <a:r>
              <a:rPr lang="ru-RU" b="1" dirty="0" smtClean="0"/>
              <a:t>Демьян Бедный</a:t>
            </a: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(</a:t>
            </a:r>
            <a:r>
              <a:rPr lang="ru-RU" sz="3200" b="1" dirty="0" smtClean="0"/>
              <a:t>Ефим Алексеевич Придворов</a:t>
            </a:r>
            <a:r>
              <a:rPr lang="ru-RU" sz="3200" dirty="0"/>
              <a:t>)</a:t>
            </a:r>
          </a:p>
        </p:txBody>
      </p:sp>
      <p:pic>
        <p:nvPicPr>
          <p:cNvPr id="2050" name="Picture 2" descr="Bedny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06" y="2057857"/>
            <a:ext cx="3030598" cy="402944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707904" y="2060848"/>
            <a:ext cx="46085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4"/>
              </a:buBlip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5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ru-RU" sz="2400" i="0" dirty="0" smtClean="0"/>
          </a:p>
          <a:p>
            <a:pPr eaLnBrk="1" hangingPunct="1"/>
            <a:r>
              <a:rPr lang="ru-RU" sz="2400" dirty="0" smtClean="0"/>
              <a:t>1833-1945 гг.</a:t>
            </a:r>
            <a:endParaRPr lang="ru-RU" sz="2400" dirty="0"/>
          </a:p>
          <a:p>
            <a:pPr eaLnBrk="1" hangingPunct="1"/>
            <a:r>
              <a:rPr lang="ru-RU" sz="2400" dirty="0" smtClean="0"/>
              <a:t>русский </a:t>
            </a:r>
            <a:r>
              <a:rPr lang="ru-RU" sz="2400" dirty="0"/>
              <a:t>советский писатель, поэт, публицист и общественный деятель</a:t>
            </a:r>
            <a:r>
              <a:rPr lang="ru-RU" sz="2400" dirty="0" smtClean="0"/>
              <a:t>.</a:t>
            </a:r>
          </a:p>
          <a:p>
            <a:pPr eaLnBrk="1" hangingPunct="1"/>
            <a:r>
              <a:rPr lang="ru-RU" sz="2400" dirty="0"/>
              <a:t>Первая книга «Басни» была издана в </a:t>
            </a:r>
            <a:r>
              <a:rPr lang="ru-RU" sz="2400" dirty="0" smtClean="0"/>
              <a:t>1913.</a:t>
            </a:r>
            <a:endParaRPr lang="ru-RU" sz="2400" b="1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284822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100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8446" y="485800"/>
            <a:ext cx="7772400" cy="1143000"/>
          </a:xfrm>
        </p:spPr>
        <p:txBody>
          <a:bodyPr/>
          <a:lstStyle/>
          <a:p>
            <a:r>
              <a:rPr lang="ru-RU" dirty="0"/>
              <a:t>4 этап (20 век)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70729" y="1988840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latin typeface="+mj-lt"/>
                <a:ea typeface="+mj-ea"/>
                <a:cs typeface="+mj-cs"/>
              </a:rPr>
              <a:t>С.В.Михалков</a:t>
            </a:r>
            <a:r>
              <a:rPr lang="ru-RU" b="1" dirty="0">
                <a:latin typeface="+mj-lt"/>
                <a:ea typeface="+mj-ea"/>
                <a:cs typeface="+mj-cs"/>
              </a:rPr>
              <a:t>, </a:t>
            </a:r>
            <a:r>
              <a:rPr lang="ru-RU" b="1" dirty="0" err="1">
                <a:latin typeface="+mj-lt"/>
                <a:ea typeface="+mj-ea"/>
                <a:cs typeface="+mj-cs"/>
              </a:rPr>
              <a:t>В.Кривин</a:t>
            </a:r>
            <a:r>
              <a:rPr lang="ru-RU" b="1" dirty="0">
                <a:latin typeface="+mj-lt"/>
                <a:ea typeface="+mj-ea"/>
                <a:cs typeface="+mj-cs"/>
              </a:rPr>
              <a:t> продолжали в своем творчестве традиции Крылова-сатирика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3608" y="764704"/>
            <a:ext cx="7772400" cy="1143000"/>
          </a:xfrm>
        </p:spPr>
        <p:txBody>
          <a:bodyPr/>
          <a:lstStyle/>
          <a:p>
            <a:pPr eaLnBrk="1" hangingPunct="1"/>
            <a:r>
              <a:rPr lang="ru-RU" b="1" i="1" smtClean="0"/>
              <a:t>Сергей Владимирович Михалков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355976" y="2132856"/>
            <a:ext cx="4104456" cy="4114800"/>
          </a:xfrm>
        </p:spPr>
        <p:txBody>
          <a:bodyPr/>
          <a:lstStyle/>
          <a:p>
            <a:pPr eaLnBrk="1" hangingPunct="1"/>
            <a:r>
              <a:rPr lang="ru-RU" sz="2400" i="1" dirty="0" smtClean="0"/>
              <a:t>1913-2009 гг.</a:t>
            </a:r>
          </a:p>
          <a:p>
            <a:pPr eaLnBrk="1" hangingPunct="1"/>
            <a:r>
              <a:rPr lang="ru-RU" sz="2400" i="1" dirty="0" smtClean="0"/>
              <a:t>Советский русский </a:t>
            </a:r>
            <a:r>
              <a:rPr lang="ru-RU" sz="2400" i="1" dirty="0"/>
              <a:t> </a:t>
            </a:r>
            <a:r>
              <a:rPr lang="ru-RU" sz="2400" i="1" dirty="0" err="1" smtClean="0"/>
              <a:t>писатель,поэт</a:t>
            </a:r>
            <a:r>
              <a:rPr lang="ru-RU" sz="2400" i="1" dirty="0" smtClean="0"/>
              <a:t>, </a:t>
            </a:r>
            <a:r>
              <a:rPr lang="ru-RU" sz="2400" i="1" dirty="0"/>
              <a:t>баснописец, драматург, публицист, военный корреспондент, сценарист, общественный </a:t>
            </a:r>
            <a:r>
              <a:rPr lang="ru-RU" sz="2400" i="1" dirty="0" smtClean="0"/>
              <a:t>деятель.</a:t>
            </a:r>
          </a:p>
          <a:p>
            <a:pPr eaLnBrk="1" hangingPunct="1"/>
            <a:r>
              <a:rPr lang="ru-RU" sz="2400" i="1" dirty="0" smtClean="0"/>
              <a:t>1945 г. начинает работать  в жанре басни (современное содержание)</a:t>
            </a:r>
          </a:p>
          <a:p>
            <a:pPr eaLnBrk="1" hangingPunct="1"/>
            <a:r>
              <a:rPr lang="ru-RU" sz="2400" b="1" i="1" dirty="0" smtClean="0">
                <a:hlinkClick r:id="rId2" action="ppaction://hlinkfile"/>
              </a:rPr>
              <a:t>Седой осел</a:t>
            </a:r>
            <a:endParaRPr lang="ru-RU" sz="2400" b="1" i="1" dirty="0" smtClean="0"/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ltGray">
          <a:xfrm>
            <a:off x="4095750" y="28813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pic>
        <p:nvPicPr>
          <p:cNvPr id="60423" name="Picture 7" descr=" ">
            <a:hlinkClick r:id="rId3"/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 r:link="rId5"/>
          <a:srcRect/>
          <a:stretch>
            <a:fillRect/>
          </a:stretch>
        </p:blipFill>
        <p:spPr>
          <a:xfrm>
            <a:off x="755576" y="2060848"/>
            <a:ext cx="3578225" cy="411480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 flipV="1">
            <a:off x="7050950" y="10136088"/>
            <a:ext cx="3810000" cy="349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6"/>
              </a:buBlip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90000"/>
              <a:buBlip>
                <a:blip r:embed="rId7"/>
              </a:buBlip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8"/>
              </a:buBlip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endParaRPr lang="ru-RU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00"/>
                            </p:stCondLst>
                            <p:childTnLst>
                              <p:par>
                                <p:cTn id="30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8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 autoUpdateAnimBg="0"/>
      <p:bldP spid="60419" grpId="0" build="p" autoUpdateAnimBg="0" advAuto="1000"/>
      <p:bldP spid="8" grpId="0" build="p" autoUpdateAnimBg="0" advAuto="100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7724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025352"/>
            <a:ext cx="7929618" cy="583264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Почему же жанр басни  </a:t>
            </a:r>
            <a:r>
              <a:rPr lang="ru-RU" dirty="0"/>
              <a:t>актуален </a:t>
            </a:r>
            <a:r>
              <a:rPr lang="ru-RU" dirty="0" smtClean="0"/>
              <a:t> на протяжении многих веков и до настоящего времени? </a:t>
            </a:r>
          </a:p>
          <a:p>
            <a:pPr marL="0" indent="0">
              <a:buNone/>
            </a:pPr>
            <a:r>
              <a:rPr lang="ru-RU" dirty="0" smtClean="0"/>
              <a:t>	Басня жива, потому что живы характеры и обстоятельства, которые она отображает. </a:t>
            </a:r>
          </a:p>
          <a:p>
            <a:pPr marL="0" indent="0">
              <a:buNone/>
            </a:pPr>
            <a:r>
              <a:rPr lang="ru-RU" dirty="0" smtClean="0"/>
              <a:t>	Басня актуальна, потому что человеческая натура не меняется, ей по-прежнему свойственны те же слабости, недостатки, пороки, что и много веков назад.</a:t>
            </a:r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2071678"/>
            <a:ext cx="7429552" cy="4405322"/>
          </a:xfrm>
        </p:spPr>
        <p:txBody>
          <a:bodyPr/>
          <a:lstStyle/>
          <a:p>
            <a:pPr algn="l"/>
            <a: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а) мораль;</a:t>
            </a:r>
            <a:b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б) аллегорический (иносказательный) смысл;</a:t>
            </a:r>
            <a:b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в) типичность описываемой ситуации;</a:t>
            </a:r>
            <a:b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г) характеры-персонажи;</a:t>
            </a:r>
            <a:b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3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</a:t>
            </a:r>
            <a:r>
              <a:rPr lang="ru-RU" sz="3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 осмеяние человеческих пороков и недостатков.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1" i="1" dirty="0" smtClean="0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428596" y="1357298"/>
            <a:ext cx="821537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42910" y="714356"/>
            <a:ext cx="8215370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Особенности басни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685800" y="2133600"/>
            <a:ext cx="7772400" cy="41148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90000"/>
              <a:buFontTx/>
              <a:buBlip>
                <a:blip r:embed="rId2"/>
              </a:buBlip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714356"/>
            <a:ext cx="7772400" cy="5534044"/>
          </a:xfrm>
        </p:spPr>
        <p:txBody>
          <a:bodyPr/>
          <a:lstStyle/>
          <a:p>
            <a:r>
              <a:rPr lang="ru-RU" dirty="0" smtClean="0"/>
              <a:t>Мораль – поучительный вывод, в котором заключается главная мысль басни.</a:t>
            </a:r>
          </a:p>
          <a:p>
            <a:r>
              <a:rPr lang="ru-RU" dirty="0" smtClean="0"/>
              <a:t>Аллегория – иносказательное изображение предмета, явления для того, чтобы наглядно показать его главные черты.</a:t>
            </a:r>
          </a:p>
          <a:p>
            <a:r>
              <a:rPr lang="ru-RU" dirty="0" smtClean="0"/>
              <a:t>Героями басни выступают животные, растения, люди, являющиеся носителями одной характерной черты: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685800" y="928670"/>
            <a:ext cx="8172480" cy="5319730"/>
          </a:xfrm>
        </p:spPr>
        <p:txBody>
          <a:bodyPr/>
          <a:lstStyle/>
          <a:p>
            <a:pPr marL="533400" indent="-533400"/>
            <a:r>
              <a:rPr lang="ru-RU" sz="4000" dirty="0" smtClean="0"/>
              <a:t>Лиса-хитрость, лицемерие</a:t>
            </a:r>
          </a:p>
          <a:p>
            <a:pPr marL="533400" indent="-533400"/>
            <a:r>
              <a:rPr lang="ru-RU" sz="4000" dirty="0" smtClean="0"/>
              <a:t>Волк – грубость, жестокость</a:t>
            </a:r>
          </a:p>
          <a:p>
            <a:pPr marL="533400" indent="-533400"/>
            <a:r>
              <a:rPr lang="ru-RU" sz="4000" dirty="0" smtClean="0"/>
              <a:t>Свинья – невежество</a:t>
            </a:r>
          </a:p>
          <a:p>
            <a:pPr marL="533400" indent="-533400"/>
            <a:r>
              <a:rPr lang="ru-RU" sz="4000" dirty="0" err="1" smtClean="0"/>
              <a:t>Осел</a:t>
            </a:r>
            <a:r>
              <a:rPr lang="ru-RU" sz="4000" dirty="0" smtClean="0"/>
              <a:t> – глупость</a:t>
            </a:r>
          </a:p>
          <a:p>
            <a:pPr marL="533400" indent="-533400"/>
            <a:r>
              <a:rPr lang="ru-RU" sz="4000" dirty="0" smtClean="0"/>
              <a:t>Муравей – трудолюбие</a:t>
            </a:r>
          </a:p>
          <a:p>
            <a:pPr marL="533400" indent="-533400"/>
            <a:r>
              <a:rPr lang="ru-RU" sz="4000" dirty="0" smtClean="0"/>
              <a:t>Ягненок – слабость и беззащитность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развития басни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2428868"/>
            <a:ext cx="7429552" cy="3819532"/>
          </a:xfrm>
        </p:spPr>
        <p:txBody>
          <a:bodyPr/>
          <a:lstStyle/>
          <a:p>
            <a:pPr marL="0" indent="0" algn="ctr">
              <a:buNone/>
            </a:pPr>
            <a:r>
              <a:rPr lang="ru-RU" sz="40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 этап</a:t>
            </a:r>
          </a:p>
          <a:p>
            <a:pPr marL="0" indent="0">
              <a:buNone/>
            </a:pPr>
            <a:r>
              <a:rPr lang="ru-RU" b="1" i="1" dirty="0" smtClean="0"/>
              <a:t>Первые басни появились в Древней Греции в </a:t>
            </a:r>
            <a:r>
              <a:rPr lang="ru-RU" b="1" i="1" dirty="0" smtClean="0">
                <a:cs typeface="Times New Roman" pitchFamily="18" charset="0"/>
              </a:rPr>
              <a:t>VI</a:t>
            </a:r>
            <a:r>
              <a:rPr lang="ru-RU" b="1" i="1" dirty="0" smtClean="0"/>
              <a:t> веке до н.э. Басня рассматривается как форма протеста против высших слоев общества.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эзоп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857232"/>
            <a:ext cx="4929254" cy="3714776"/>
          </a:xfrm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000628" y="838200"/>
            <a:ext cx="3857652" cy="5734072"/>
          </a:xfrm>
        </p:spPr>
        <p:txBody>
          <a:bodyPr/>
          <a:lstStyle/>
          <a:p>
            <a:r>
              <a:rPr lang="ru-RU" dirty="0" smtClean="0"/>
              <a:t>-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642919"/>
            <a:ext cx="3429024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i="0" dirty="0" smtClean="0"/>
              <a:t>Эзоп</a:t>
            </a:r>
            <a:r>
              <a:rPr lang="ru-RU" sz="2000" i="0" dirty="0" smtClean="0"/>
              <a:t> ( 6 век до н.э.). </a:t>
            </a:r>
            <a:r>
              <a:rPr lang="ru-RU" sz="2000" i="0" dirty="0" smtClean="0">
                <a:solidFill>
                  <a:schemeClr val="tx1"/>
                </a:solidFill>
                <a:latin typeface="+mn-lt"/>
              </a:rPr>
              <a:t>Древнегреческий баснописец, </a:t>
            </a:r>
            <a:r>
              <a:rPr lang="ru-RU" sz="2000" i="0" dirty="0" err="1" smtClean="0">
                <a:solidFill>
                  <a:schemeClr val="tx1"/>
                </a:solidFill>
                <a:latin typeface="+mn-lt"/>
              </a:rPr>
              <a:t>полулегенда</a:t>
            </a:r>
            <a:r>
              <a:rPr lang="ru-RU" sz="2000" i="0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ru-RU" sz="2000" i="0" dirty="0" err="1" smtClean="0">
                <a:solidFill>
                  <a:schemeClr val="tx1"/>
                </a:solidFill>
                <a:latin typeface="+mn-lt"/>
              </a:rPr>
              <a:t>полумиф</a:t>
            </a:r>
            <a:r>
              <a:rPr lang="ru-RU" sz="2000" i="0" dirty="0" smtClean="0">
                <a:solidFill>
                  <a:schemeClr val="tx1"/>
                </a:solidFill>
                <a:latin typeface="+mn-lt"/>
              </a:rPr>
              <a:t>.  Изображался невысоким, горбатым, шепелявым, отталкивающим своей безобразной внешностью. </a:t>
            </a:r>
            <a:r>
              <a:rPr lang="ru-RU" sz="2000" dirty="0" smtClean="0"/>
              <a:t> </a:t>
            </a:r>
            <a:r>
              <a:rPr lang="ru-RU" sz="2000" i="0" dirty="0" smtClean="0">
                <a:solidFill>
                  <a:schemeClr val="tx1"/>
                </a:solidFill>
                <a:latin typeface="+mn-lt"/>
              </a:rPr>
              <a:t>Был рабом </a:t>
            </a:r>
            <a:r>
              <a:rPr lang="ru-RU" sz="2000" i="0" dirty="0" err="1" smtClean="0">
                <a:solidFill>
                  <a:schemeClr val="tx1"/>
                </a:solidFill>
                <a:latin typeface="+mn-lt"/>
              </a:rPr>
              <a:t>Иадмона</a:t>
            </a:r>
            <a:r>
              <a:rPr lang="ru-RU" sz="2000" i="0" dirty="0" smtClean="0">
                <a:solidFill>
                  <a:schemeClr val="tx1"/>
                </a:solidFill>
                <a:latin typeface="+mn-lt"/>
              </a:rPr>
              <a:t>. Убит в Дельфах  Создал «эзопов язык», язык иносказаний, чтобы иметь возможность высказываться,  высмеивая человеческие пороки: жадность, глупость, самодовольство, обман, лень, корыстолюбие, коварство. Ему приписывались сюжеты почти всех созданных в античности басен. </a:t>
            </a:r>
            <a:br>
              <a:rPr lang="ru-RU" sz="2000" i="0" dirty="0" smtClean="0">
                <a:solidFill>
                  <a:schemeClr val="tx1"/>
                </a:solidFill>
                <a:latin typeface="+mn-lt"/>
              </a:rPr>
            </a:br>
            <a:endParaRPr lang="ru-RU" sz="2000" i="0" dirty="0"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928670"/>
            <a:ext cx="7715304" cy="928694"/>
          </a:xfrm>
        </p:spPr>
        <p:txBody>
          <a:bodyPr/>
          <a:lstStyle/>
          <a:p>
            <a:r>
              <a:rPr lang="ru-RU" dirty="0" smtClean="0"/>
              <a:t>Басни Эзопа</a:t>
            </a:r>
            <a:br>
              <a:rPr lang="ru-RU" dirty="0" smtClean="0"/>
            </a:br>
            <a:r>
              <a:rPr lang="ru-RU" sz="2400" dirty="0" smtClean="0"/>
              <a:t>Сюжеты заимствовались многими баснописцами (Федром, Ж.Лафонтеном, И.А.Крыловым)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143116"/>
            <a:ext cx="8643998" cy="4429156"/>
          </a:xfrm>
        </p:spPr>
        <p:txBody>
          <a:bodyPr/>
          <a:lstStyle/>
          <a:p>
            <a:pPr marL="0" indent="0" algn="ctr">
              <a:buNone/>
            </a:pPr>
            <a:r>
              <a:rPr lang="ru-RU" sz="2000" b="1" dirty="0" smtClean="0"/>
              <a:t>Лиса и виноград</a:t>
            </a:r>
          </a:p>
          <a:p>
            <a:pPr marL="0" indent="0">
              <a:buNone/>
            </a:pPr>
            <a:r>
              <a:rPr lang="ru-RU" sz="1600" dirty="0" smtClean="0"/>
              <a:t>Голодная лисица увидела виноградную лозу со свисающими гроздьями и хотела до них добраться, да не смогла; и, уходя прочь, сказала сама себе: «Они еще зеленые!»</a:t>
            </a:r>
            <a:br>
              <a:rPr lang="ru-RU" sz="1600" dirty="0" smtClean="0"/>
            </a:br>
            <a:r>
              <a:rPr lang="ru-RU" sz="1600" dirty="0" smtClean="0"/>
              <a:t>Так и у людей: иные не могут добиться успеха по причине того,  что сил нет, а винят в этом обстоятельства..</a:t>
            </a:r>
          </a:p>
          <a:p>
            <a:pPr algn="ctr">
              <a:buNone/>
            </a:pPr>
            <a:r>
              <a:rPr lang="ru-RU" sz="2000" b="1" dirty="0" smtClean="0"/>
              <a:t>Воры и петух</a:t>
            </a:r>
          </a:p>
          <a:p>
            <a:pPr marL="0" indent="0">
              <a:buNone/>
            </a:pPr>
            <a:r>
              <a:rPr lang="ru-RU" sz="1600" dirty="0" smtClean="0"/>
              <a:t>Воры залезли в дом, но ничего не нашли там, кроме петуха; схватили его и пошли вон. Петух увидел, что его зарежут, и стал умолять о пощаде: он-де птица полезная и ночью будит людей на работу. Но воры сказали: «Вот за это мы тебя и зарежем, раз ты будишь людей и не даешь нам воровать».</a:t>
            </a:r>
          </a:p>
          <a:p>
            <a:pPr marL="0" indent="0" algn="ctr">
              <a:buNone/>
            </a:pPr>
            <a:r>
              <a:rPr lang="ru-RU" sz="2000" b="1" dirty="0" smtClean="0"/>
              <a:t>Путник и гадюка</a:t>
            </a:r>
          </a:p>
          <a:p>
            <a:pPr marL="0" indent="0">
              <a:buNone/>
            </a:pPr>
            <a:r>
              <a:rPr lang="ru-RU" sz="1600" dirty="0" smtClean="0"/>
              <a:t>Путник шел зимой по дороге и увидел змею, которая погибала от стужи. Пожалел он ее, поднял, спрятал за пазуху и стал отогревать. Пока змея была замерзшая, она лежала спокойно, а как только отогрелась –ужалила его в живот. Почувствовав смерть, сказал путник: «Поделом мне: зачем я спас умирающую тварь, когда ее и живую-то надо было убить?" </a:t>
            </a:r>
            <a:endParaRPr lang="ru-RU" sz="1600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prototalwar.com/wp-content/uploads/2014/09/front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785794"/>
            <a:ext cx="3145621" cy="396506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72132" y="714356"/>
            <a:ext cx="3357586" cy="642942"/>
          </a:xfrm>
        </p:spPr>
        <p:txBody>
          <a:bodyPr/>
          <a:lstStyle/>
          <a:p>
            <a:r>
              <a:rPr lang="ru-RU" dirty="0" smtClean="0"/>
              <a:t>                       Федр </a:t>
            </a:r>
            <a:br>
              <a:rPr lang="ru-RU" dirty="0" smtClean="0"/>
            </a:br>
            <a:r>
              <a:rPr lang="ru-RU" sz="3200" dirty="0" smtClean="0"/>
              <a:t>(</a:t>
            </a:r>
            <a:r>
              <a:rPr lang="en-US" sz="3200" dirty="0" smtClean="0"/>
              <a:t>I</a:t>
            </a:r>
            <a:r>
              <a:rPr lang="ru-RU" sz="3200" dirty="0" smtClean="0"/>
              <a:t> век до н.э.)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00760" y="2071678"/>
            <a:ext cx="2928958" cy="41148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Родом из Македонии, </a:t>
            </a:r>
          </a:p>
          <a:p>
            <a:pPr marL="0" indent="0" algn="ctr">
              <a:buNone/>
            </a:pPr>
            <a:r>
              <a:rPr lang="ru-RU" sz="2800" dirty="0" smtClean="0"/>
              <a:t>раб императора Августа. Древнеримский баснописец. Первым перевел басни Эзопа в поэтической форме</a:t>
            </a:r>
            <a:endParaRPr lang="ru-RU" sz="2800" dirty="0"/>
          </a:p>
        </p:txBody>
      </p:sp>
      <p:sp>
        <p:nvSpPr>
          <p:cNvPr id="40962" name="AutoShape 2" descr="Phaedrus Fabulist 1745 engraving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2" descr="Phaedrus Fabulist 1745 engrav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2625177"/>
            <a:ext cx="2603186" cy="4232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нтичность">
  <a:themeElements>
    <a:clrScheme name="">
      <a:dk1>
        <a:srgbClr val="6E6958"/>
      </a:dk1>
      <a:lt1>
        <a:srgbClr val="EAEAEA"/>
      </a:lt1>
      <a:dk2>
        <a:srgbClr val="93965E"/>
      </a:dk2>
      <a:lt2>
        <a:srgbClr val="EDD39F"/>
      </a:lt2>
      <a:accent1>
        <a:srgbClr val="C9C6BB"/>
      </a:accent1>
      <a:accent2>
        <a:srgbClr val="ADA897"/>
      </a:accent2>
      <a:accent3>
        <a:srgbClr val="C8C9B6"/>
      </a:accent3>
      <a:accent4>
        <a:srgbClr val="C8C8C8"/>
      </a:accent4>
      <a:accent5>
        <a:srgbClr val="E1DFDA"/>
      </a:accent5>
      <a:accent6>
        <a:srgbClr val="9C9888"/>
      </a:accent6>
      <a:hlink>
        <a:srgbClr val="DEB54E"/>
      </a:hlink>
      <a:folHlink>
        <a:srgbClr val="A78B3D"/>
      </a:folHlink>
    </a:clrScheme>
    <a:fontScheme name="Античност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1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1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Античность 1">
        <a:dk1>
          <a:srgbClr val="6E6958"/>
        </a:dk1>
        <a:lt1>
          <a:srgbClr val="EAEAEA"/>
        </a:lt1>
        <a:dk2>
          <a:srgbClr val="88826C"/>
        </a:dk2>
        <a:lt2>
          <a:srgbClr val="EDD39F"/>
        </a:lt2>
        <a:accent1>
          <a:srgbClr val="C9C6BB"/>
        </a:accent1>
        <a:accent2>
          <a:srgbClr val="ADA897"/>
        </a:accent2>
        <a:accent3>
          <a:srgbClr val="C3C1BA"/>
        </a:accent3>
        <a:accent4>
          <a:srgbClr val="C8C8C8"/>
        </a:accent4>
        <a:accent5>
          <a:srgbClr val="E1DFDA"/>
        </a:accent5>
        <a:accent6>
          <a:srgbClr val="9C9888"/>
        </a:accent6>
        <a:hlink>
          <a:srgbClr val="DEB54E"/>
        </a:hlink>
        <a:folHlink>
          <a:srgbClr val="A78B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нтичность 2">
        <a:dk1>
          <a:srgbClr val="523D24"/>
        </a:dk1>
        <a:lt1>
          <a:srgbClr val="FFFFFF"/>
        </a:lt1>
        <a:dk2>
          <a:srgbClr val="5C3324"/>
        </a:dk2>
        <a:lt2>
          <a:srgbClr val="948F60"/>
        </a:lt2>
        <a:accent1>
          <a:srgbClr val="D0CEB8"/>
        </a:accent1>
        <a:accent2>
          <a:srgbClr val="C1BFA1"/>
        </a:accent2>
        <a:accent3>
          <a:srgbClr val="FFFFFF"/>
        </a:accent3>
        <a:accent4>
          <a:srgbClr val="45331D"/>
        </a:accent4>
        <a:accent5>
          <a:srgbClr val="E4E3D8"/>
        </a:accent5>
        <a:accent6>
          <a:srgbClr val="AFAD91"/>
        </a:accent6>
        <a:hlink>
          <a:srgbClr val="E0C036"/>
        </a:hlink>
        <a:folHlink>
          <a:srgbClr val="D1C1A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нтичность 3">
        <a:dk1>
          <a:srgbClr val="333333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DDDDDD"/>
        </a:accent2>
        <a:accent3>
          <a:srgbClr val="FFFFFF"/>
        </a:accent3>
        <a:accent4>
          <a:srgbClr val="2A2A2A"/>
        </a:accent4>
        <a:accent5>
          <a:srgbClr val="F3F3F3"/>
        </a:accent5>
        <a:accent6>
          <a:srgbClr val="C8C8C8"/>
        </a:accent6>
        <a:hlink>
          <a:srgbClr val="969696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Античность 4">
        <a:dk1>
          <a:srgbClr val="4C4F60"/>
        </a:dk1>
        <a:lt1>
          <a:srgbClr val="EAEAEA"/>
        </a:lt1>
        <a:dk2>
          <a:srgbClr val="6C7188"/>
        </a:dk2>
        <a:lt2>
          <a:srgbClr val="EBCD5D"/>
        </a:lt2>
        <a:accent1>
          <a:srgbClr val="CECFD8"/>
        </a:accent1>
        <a:accent2>
          <a:srgbClr val="A8ABBA"/>
        </a:accent2>
        <a:accent3>
          <a:srgbClr val="BABBC3"/>
        </a:accent3>
        <a:accent4>
          <a:srgbClr val="C8C8C8"/>
        </a:accent4>
        <a:accent5>
          <a:srgbClr val="E3E4E9"/>
        </a:accent5>
        <a:accent6>
          <a:srgbClr val="989BA8"/>
        </a:accent6>
        <a:hlink>
          <a:srgbClr val="E8B550"/>
        </a:hlink>
        <a:folHlink>
          <a:srgbClr val="B79E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нтичность 5">
        <a:dk1>
          <a:srgbClr val="65515B"/>
        </a:dk1>
        <a:lt1>
          <a:srgbClr val="EAEAEA"/>
        </a:lt1>
        <a:dk2>
          <a:srgbClr val="886C7B"/>
        </a:dk2>
        <a:lt2>
          <a:srgbClr val="E9D95F"/>
        </a:lt2>
        <a:accent1>
          <a:srgbClr val="CECFD8"/>
        </a:accent1>
        <a:accent2>
          <a:srgbClr val="AB95A1"/>
        </a:accent2>
        <a:accent3>
          <a:srgbClr val="C3BABF"/>
        </a:accent3>
        <a:accent4>
          <a:srgbClr val="C8C8C8"/>
        </a:accent4>
        <a:accent5>
          <a:srgbClr val="E3E4E9"/>
        </a:accent5>
        <a:accent6>
          <a:srgbClr val="9B8791"/>
        </a:accent6>
        <a:hlink>
          <a:srgbClr val="E8C050"/>
        </a:hlink>
        <a:folHlink>
          <a:srgbClr val="B79E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Античность 6">
        <a:dk1>
          <a:srgbClr val="333333"/>
        </a:dk1>
        <a:lt1>
          <a:srgbClr val="EAEAEA"/>
        </a:lt1>
        <a:dk2>
          <a:srgbClr val="000000"/>
        </a:dk2>
        <a:lt2>
          <a:srgbClr val="E1D8AB"/>
        </a:lt2>
        <a:accent1>
          <a:srgbClr val="808080"/>
        </a:accent1>
        <a:accent2>
          <a:srgbClr val="5F5F5F"/>
        </a:accent2>
        <a:accent3>
          <a:srgbClr val="AAAAAA"/>
        </a:accent3>
        <a:accent4>
          <a:srgbClr val="C8C8C8"/>
        </a:accent4>
        <a:accent5>
          <a:srgbClr val="C0C0C0"/>
        </a:accent5>
        <a:accent6>
          <a:srgbClr val="555555"/>
        </a:accent6>
        <a:hlink>
          <a:srgbClr val="D95045"/>
        </a:hlink>
        <a:folHlink>
          <a:srgbClr val="DCA23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6E6958"/>
    </a:dk1>
    <a:lt1>
      <a:srgbClr val="EAEAEA"/>
    </a:lt1>
    <a:dk2>
      <a:srgbClr val="93965E"/>
    </a:dk2>
    <a:lt2>
      <a:srgbClr val="EDD39F"/>
    </a:lt2>
    <a:accent1>
      <a:srgbClr val="C9C6BB"/>
    </a:accent1>
    <a:accent2>
      <a:srgbClr val="ADA897"/>
    </a:accent2>
    <a:accent3>
      <a:srgbClr val="C8C9B6"/>
    </a:accent3>
    <a:accent4>
      <a:srgbClr val="C8C8C8"/>
    </a:accent4>
    <a:accent5>
      <a:srgbClr val="E1DFDA"/>
    </a:accent5>
    <a:accent6>
      <a:srgbClr val="9C9888"/>
    </a:accent6>
    <a:hlink>
      <a:srgbClr val="DEB54E"/>
    </a:hlink>
    <a:folHlink>
      <a:srgbClr val="A78B3D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6E6958"/>
    </a:dk1>
    <a:lt1>
      <a:srgbClr val="EAEAEA"/>
    </a:lt1>
    <a:dk2>
      <a:srgbClr val="93965E"/>
    </a:dk2>
    <a:lt2>
      <a:srgbClr val="EDD39F"/>
    </a:lt2>
    <a:accent1>
      <a:srgbClr val="C9C6BB"/>
    </a:accent1>
    <a:accent2>
      <a:srgbClr val="ADA897"/>
    </a:accent2>
    <a:accent3>
      <a:srgbClr val="C8C9B6"/>
    </a:accent3>
    <a:accent4>
      <a:srgbClr val="C8C8C8"/>
    </a:accent4>
    <a:accent5>
      <a:srgbClr val="E1DFDA"/>
    </a:accent5>
    <a:accent6>
      <a:srgbClr val="9C9888"/>
    </a:accent6>
    <a:hlink>
      <a:srgbClr val="DEB54E"/>
    </a:hlink>
    <a:folHlink>
      <a:srgbClr val="A78B3D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960</TotalTime>
  <Words>600</Words>
  <Application>Microsoft Office PowerPoint</Application>
  <PresentationFormat>Экран (4:3)</PresentationFormat>
  <Paragraphs>108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Античность</vt:lpstr>
      <vt:lpstr>БАСНЯ  КАК ЛИТЕРАТУРНЫЙ ЖАНР</vt:lpstr>
      <vt:lpstr>  Басня – короткий рассказ в прозаической или поэтической форме, содержащий нравоучение  Композиция басни</vt:lpstr>
      <vt:lpstr>а) мораль; б) аллегорический (иносказательный) смысл; в) типичность описываемой ситуации; г) характеры-персонажи; д) осмеяние человеческих пороков и недостатков. </vt:lpstr>
      <vt:lpstr>Слайд 4</vt:lpstr>
      <vt:lpstr>Слайд 5</vt:lpstr>
      <vt:lpstr>История развития басни</vt:lpstr>
      <vt:lpstr>- </vt:lpstr>
      <vt:lpstr>Басни Эзопа Сюжеты заимствовались многими баснописцами (Федром, Ж.Лафонтеном, И.А.Крыловым)</vt:lpstr>
      <vt:lpstr>                       Федр  (I век до н.э.)</vt:lpstr>
      <vt:lpstr>  2 этап   XVI-XVII -  распространение басни  в Западной Европе.   </vt:lpstr>
      <vt:lpstr>Басня  Ж. де Лафонтена  (сюжет заимствован из Эзопа) </vt:lpstr>
      <vt:lpstr>3 этап (18-19 вв.) </vt:lpstr>
      <vt:lpstr>Басня становится более легкой;  композиция свободной;  используется стихотворная форма;  введены авторские отступления; использование диалогов, речевых характеристик, контраста.  Басни напоминают драму: есть экспозиция, завязка, кульминация и развязка; есть диалоги и обрисовка персонажей через их поступки и речь. </vt:lpstr>
      <vt:lpstr>Денис Иванович Фонвизин</vt:lpstr>
      <vt:lpstr>Иван Иванович Дмитриев</vt:lpstr>
      <vt:lpstr>Иван Андреевич Крылов (русский баснописец)  </vt:lpstr>
      <vt:lpstr>И.А.Крылов стал  подлинным создателем русской классической басни с ее реалистичностью и психологизмом .  Его творческое наследие – более 200 басен в 9 томах.  Новаторство Крылова-баснописца заключалось в типичности образов, в динамическом развитии действия, живости диалогов.  Благодаря Крылову оживали старые сюжеты и басни Лафонтена, Эзопа, Федра.  В своем творчестве И.А. Крылов смог осветить все проблемы и события своей эпохи, и вместе с тем он сделал свои басни вневременными. </vt:lpstr>
      <vt:lpstr>Текст басни И.А. Крылова  (сюжет заимствован из Эзопа) </vt:lpstr>
      <vt:lpstr>После И.А.Крылова почти на протяжении столетия в России не было басен как стихотворного поэтического жанра, хотя и предпринимались отдельные попытки. К басне на разных этапах творчества обращались Д. Бедный и С. Михалков.</vt:lpstr>
      <vt:lpstr>Демьян Бедный  (Ефим Алексеевич Придворов)</vt:lpstr>
      <vt:lpstr>4 этап (20 век) </vt:lpstr>
      <vt:lpstr>Сергей Владимирович Михалков</vt:lpstr>
      <vt:lpstr>Слайд 23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Matrix</cp:lastModifiedBy>
  <cp:revision>56</cp:revision>
  <dcterms:created xsi:type="dcterms:W3CDTF">1601-01-01T00:00:00Z</dcterms:created>
  <dcterms:modified xsi:type="dcterms:W3CDTF">2017-01-21T13:19:36Z</dcterms:modified>
</cp:coreProperties>
</file>